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51"/>
  </p:notesMasterIdLst>
  <p:handoutMasterIdLst>
    <p:handoutMasterId r:id="rId52"/>
  </p:handoutMasterIdLst>
  <p:sldIdLst>
    <p:sldId id="1616" r:id="rId5"/>
    <p:sldId id="292"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 id="323" r:id="rId25"/>
    <p:sldId id="320" r:id="rId26"/>
    <p:sldId id="321" r:id="rId27"/>
    <p:sldId id="322" r:id="rId28"/>
    <p:sldId id="2143030021" r:id="rId29"/>
    <p:sldId id="325" r:id="rId30"/>
    <p:sldId id="326" r:id="rId31"/>
    <p:sldId id="327" r:id="rId32"/>
    <p:sldId id="328" r:id="rId33"/>
    <p:sldId id="329" r:id="rId34"/>
    <p:sldId id="330" r:id="rId35"/>
    <p:sldId id="331" r:id="rId36"/>
    <p:sldId id="332" r:id="rId37"/>
    <p:sldId id="2143030022" r:id="rId38"/>
    <p:sldId id="2143030013" r:id="rId39"/>
    <p:sldId id="2143030014" r:id="rId40"/>
    <p:sldId id="300" r:id="rId41"/>
    <p:sldId id="285" r:id="rId42"/>
    <p:sldId id="2143030015" r:id="rId43"/>
    <p:sldId id="2143030016" r:id="rId44"/>
    <p:sldId id="2143030017" r:id="rId45"/>
    <p:sldId id="2143030018" r:id="rId46"/>
    <p:sldId id="288" r:id="rId47"/>
    <p:sldId id="2143030019" r:id="rId48"/>
    <p:sldId id="2143030020" r:id="rId49"/>
    <p:sldId id="2143030006" r:id="rId50"/>
  </p:sldIdLst>
  <p:sldSz cx="9144000" cy="6858000" type="screen4x3"/>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mon Laurie M" initials="HLM" lastIdx="11" clrIdx="0">
    <p:extLst>
      <p:ext uri="{19B8F6BF-5375-455C-9EA6-DF929625EA0E}">
        <p15:presenceInfo xmlns:p15="http://schemas.microsoft.com/office/powerpoint/2012/main" userId="S::MJ3NB@ds.irsnet.gov::68d0f4a8-812b-46f1-bd1b-3b1665ad00e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9C"/>
    <a:srgbClr val="0A3161"/>
    <a:srgbClr val="ECECEB"/>
    <a:srgbClr val="0079AD"/>
    <a:srgbClr val="61913D"/>
    <a:srgbClr val="009FDA"/>
    <a:srgbClr val="009BDF"/>
    <a:srgbClr val="B31942"/>
    <a:srgbClr val="E7E6E6"/>
    <a:srgbClr val="8F2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9548" autoAdjust="0"/>
  </p:normalViewPr>
  <p:slideViewPr>
    <p:cSldViewPr snapToGrid="0" snapToObjects="1">
      <p:cViewPr varScale="1">
        <p:scale>
          <a:sx n="39" d="100"/>
          <a:sy n="39" d="100"/>
        </p:scale>
        <p:origin x="2084" y="36"/>
      </p:cViewPr>
      <p:guideLst>
        <p:guide orient="horz"/>
        <p:guide/>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p:scale>
          <a:sx n="100" d="100"/>
          <a:sy n="100" d="100"/>
        </p:scale>
        <p:origin x="1628" y="-126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FF3734-841F-424C-B18C-44186F4BCBF1}" type="datetimeFigureOut">
              <a:rPr lang="en-US" smtClean="0"/>
              <a:t>12/6/2021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1150A5-5F0E-3742-8500-A40C98495B92}" type="slidenum">
              <a:rPr lang="en-US" smtClean="0"/>
              <a:t>‹#›</a:t>
            </a:fld>
            <a:endParaRPr lang="en-US"/>
          </a:p>
        </p:txBody>
      </p:sp>
    </p:spTree>
    <p:extLst>
      <p:ext uri="{BB962C8B-B14F-4D97-AF65-F5344CB8AC3E}">
        <p14:creationId xmlns:p14="http://schemas.microsoft.com/office/powerpoint/2010/main" val="2124171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DF9CF1-8D23-A44D-BA94-00A0F831414A}" type="datetimeFigureOut">
              <a:rPr lang="en-US" smtClean="0"/>
              <a:t>12/6/2021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A621C9-9A53-B447-BED6-8A1239BBCD0B}" type="slidenum">
              <a:rPr lang="en-US" smtClean="0"/>
              <a:t>‹#›</a:t>
            </a:fld>
            <a:endParaRPr lang="en-US"/>
          </a:p>
        </p:txBody>
      </p:sp>
    </p:spTree>
    <p:extLst>
      <p:ext uri="{BB962C8B-B14F-4D97-AF65-F5344CB8AC3E}">
        <p14:creationId xmlns:p14="http://schemas.microsoft.com/office/powerpoint/2010/main" val="1812696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a:t>
            </a:fld>
            <a:endParaRPr lang="en-US" dirty="0"/>
          </a:p>
        </p:txBody>
      </p:sp>
    </p:spTree>
    <p:extLst>
      <p:ext uri="{BB962C8B-B14F-4D97-AF65-F5344CB8AC3E}">
        <p14:creationId xmlns:p14="http://schemas.microsoft.com/office/powerpoint/2010/main" val="3869901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17500"/>
            <a:ext cx="4114800" cy="3086100"/>
          </a:xfrm>
        </p:spPr>
      </p:sp>
      <p:sp>
        <p:nvSpPr>
          <p:cNvPr id="3" name="Notes Placeholder 2"/>
          <p:cNvSpPr>
            <a:spLocks noGrp="1"/>
          </p:cNvSpPr>
          <p:nvPr>
            <p:ph type="body" idx="1"/>
          </p:nvPr>
        </p:nvSpPr>
        <p:spPr>
          <a:xfrm>
            <a:off x="152400" y="3549650"/>
            <a:ext cx="6559550" cy="52768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10</a:t>
            </a:fld>
            <a:endParaRPr lang="en-US"/>
          </a:p>
        </p:txBody>
      </p:sp>
    </p:spTree>
    <p:extLst>
      <p:ext uri="{BB962C8B-B14F-4D97-AF65-F5344CB8AC3E}">
        <p14:creationId xmlns:p14="http://schemas.microsoft.com/office/powerpoint/2010/main" val="773037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90488"/>
            <a:ext cx="4114800" cy="3086100"/>
          </a:xfrm>
        </p:spPr>
      </p:sp>
      <p:sp>
        <p:nvSpPr>
          <p:cNvPr id="3" name="Notes Placeholder 2"/>
          <p:cNvSpPr>
            <a:spLocks noGrp="1"/>
          </p:cNvSpPr>
          <p:nvPr>
            <p:ph type="body" idx="1"/>
          </p:nvPr>
        </p:nvSpPr>
        <p:spPr>
          <a:xfrm>
            <a:off x="114300" y="3263900"/>
            <a:ext cx="6629400" cy="5789612"/>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11</a:t>
            </a:fld>
            <a:endParaRPr lang="en-US"/>
          </a:p>
        </p:txBody>
      </p:sp>
    </p:spTree>
    <p:extLst>
      <p:ext uri="{BB962C8B-B14F-4D97-AF65-F5344CB8AC3E}">
        <p14:creationId xmlns:p14="http://schemas.microsoft.com/office/powerpoint/2010/main" val="610851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3663" y="630238"/>
            <a:ext cx="4114800" cy="3086100"/>
          </a:xfrm>
        </p:spPr>
      </p:sp>
      <p:sp>
        <p:nvSpPr>
          <p:cNvPr id="3" name="Notes Placeholder 2"/>
          <p:cNvSpPr>
            <a:spLocks noGrp="1"/>
          </p:cNvSpPr>
          <p:nvPr>
            <p:ph type="body" idx="1"/>
          </p:nvPr>
        </p:nvSpPr>
        <p:spPr>
          <a:xfrm>
            <a:off x="184150" y="3962400"/>
            <a:ext cx="6546850" cy="40386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12</a:t>
            </a:fld>
            <a:endParaRPr lang="en-US"/>
          </a:p>
        </p:txBody>
      </p:sp>
    </p:spTree>
    <p:extLst>
      <p:ext uri="{BB962C8B-B14F-4D97-AF65-F5344CB8AC3E}">
        <p14:creationId xmlns:p14="http://schemas.microsoft.com/office/powerpoint/2010/main" val="2808703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03200" y="4400550"/>
            <a:ext cx="6477000" cy="43624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13</a:t>
            </a:fld>
            <a:endParaRPr lang="en-US"/>
          </a:p>
        </p:txBody>
      </p:sp>
    </p:spTree>
    <p:extLst>
      <p:ext uri="{BB962C8B-B14F-4D97-AF65-F5344CB8AC3E}">
        <p14:creationId xmlns:p14="http://schemas.microsoft.com/office/powerpoint/2010/main" val="1155395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7950" y="533400"/>
            <a:ext cx="4114800" cy="3086100"/>
          </a:xfrm>
        </p:spPr>
      </p:sp>
      <p:sp>
        <p:nvSpPr>
          <p:cNvPr id="3" name="Notes Placeholder 2"/>
          <p:cNvSpPr>
            <a:spLocks noGrp="1"/>
          </p:cNvSpPr>
          <p:nvPr>
            <p:ph type="body" idx="1"/>
          </p:nvPr>
        </p:nvSpPr>
        <p:spPr>
          <a:xfrm>
            <a:off x="120650" y="3924300"/>
            <a:ext cx="6629400" cy="50228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14</a:t>
            </a:fld>
            <a:endParaRPr lang="en-US"/>
          </a:p>
        </p:txBody>
      </p:sp>
    </p:spTree>
    <p:extLst>
      <p:ext uri="{BB962C8B-B14F-4D97-AF65-F5344CB8AC3E}">
        <p14:creationId xmlns:p14="http://schemas.microsoft.com/office/powerpoint/2010/main" val="2984202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984250"/>
            <a:ext cx="4114800" cy="3086100"/>
          </a:xfrm>
        </p:spPr>
      </p:sp>
      <p:sp>
        <p:nvSpPr>
          <p:cNvPr id="3" name="Notes Placeholder 2"/>
          <p:cNvSpPr>
            <a:spLocks noGrp="1"/>
          </p:cNvSpPr>
          <p:nvPr>
            <p:ph type="body" idx="1"/>
          </p:nvPr>
        </p:nvSpPr>
        <p:spPr>
          <a:xfrm>
            <a:off x="171450" y="4203700"/>
            <a:ext cx="6515100" cy="49974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15</a:t>
            </a:fld>
            <a:endParaRPr lang="en-US"/>
          </a:p>
        </p:txBody>
      </p:sp>
    </p:spTree>
    <p:extLst>
      <p:ext uri="{BB962C8B-B14F-4D97-AF65-F5344CB8AC3E}">
        <p14:creationId xmlns:p14="http://schemas.microsoft.com/office/powerpoint/2010/main" val="3332313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01600"/>
            <a:ext cx="4114800" cy="3086100"/>
          </a:xfrm>
        </p:spPr>
      </p:sp>
      <p:sp>
        <p:nvSpPr>
          <p:cNvPr id="3" name="Notes Placeholder 2"/>
          <p:cNvSpPr>
            <a:spLocks noGrp="1"/>
          </p:cNvSpPr>
          <p:nvPr>
            <p:ph type="body" idx="1"/>
          </p:nvPr>
        </p:nvSpPr>
        <p:spPr>
          <a:xfrm>
            <a:off x="95250" y="3454400"/>
            <a:ext cx="6648450" cy="50482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16</a:t>
            </a:fld>
            <a:endParaRPr lang="en-US"/>
          </a:p>
        </p:txBody>
      </p:sp>
    </p:spTree>
    <p:extLst>
      <p:ext uri="{BB962C8B-B14F-4D97-AF65-F5344CB8AC3E}">
        <p14:creationId xmlns:p14="http://schemas.microsoft.com/office/powerpoint/2010/main" val="736588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0850" y="4400550"/>
            <a:ext cx="5721350" cy="40767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17</a:t>
            </a:fld>
            <a:endParaRPr lang="en-US"/>
          </a:p>
        </p:txBody>
      </p:sp>
    </p:spTree>
    <p:extLst>
      <p:ext uri="{BB962C8B-B14F-4D97-AF65-F5344CB8AC3E}">
        <p14:creationId xmlns:p14="http://schemas.microsoft.com/office/powerpoint/2010/main" val="1196465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4513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18</a:t>
            </a:fld>
            <a:endParaRPr lang="en-US"/>
          </a:p>
        </p:txBody>
      </p:sp>
    </p:spTree>
    <p:extLst>
      <p:ext uri="{BB962C8B-B14F-4D97-AF65-F5344CB8AC3E}">
        <p14:creationId xmlns:p14="http://schemas.microsoft.com/office/powerpoint/2010/main" val="712679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330200"/>
            <a:ext cx="4114800" cy="3086100"/>
          </a:xfrm>
        </p:spPr>
      </p:sp>
      <p:sp>
        <p:nvSpPr>
          <p:cNvPr id="3" name="Notes Placeholder 2"/>
          <p:cNvSpPr>
            <a:spLocks noGrp="1"/>
          </p:cNvSpPr>
          <p:nvPr>
            <p:ph type="body" idx="1"/>
          </p:nvPr>
        </p:nvSpPr>
        <p:spPr>
          <a:xfrm>
            <a:off x="161925" y="3638550"/>
            <a:ext cx="6534150" cy="56451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19</a:t>
            </a:fld>
            <a:endParaRPr lang="en-US"/>
          </a:p>
        </p:txBody>
      </p:sp>
    </p:spTree>
    <p:extLst>
      <p:ext uri="{BB962C8B-B14F-4D97-AF65-F5344CB8AC3E}">
        <p14:creationId xmlns:p14="http://schemas.microsoft.com/office/powerpoint/2010/main" val="3505670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950" y="4400550"/>
            <a:ext cx="6661150" cy="44831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a:t>
            </a:fld>
            <a:endParaRPr lang="en-US" dirty="0"/>
          </a:p>
        </p:txBody>
      </p:sp>
    </p:spTree>
    <p:extLst>
      <p:ext uri="{BB962C8B-B14F-4D97-AF65-F5344CB8AC3E}">
        <p14:creationId xmlns:p14="http://schemas.microsoft.com/office/powerpoint/2010/main" val="386458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5100" y="4400550"/>
            <a:ext cx="6502400" cy="46545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20</a:t>
            </a:fld>
            <a:endParaRPr lang="en-US"/>
          </a:p>
        </p:txBody>
      </p:sp>
    </p:spTree>
    <p:extLst>
      <p:ext uri="{BB962C8B-B14F-4D97-AF65-F5344CB8AC3E}">
        <p14:creationId xmlns:p14="http://schemas.microsoft.com/office/powerpoint/2010/main" val="36663812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5100" y="4400550"/>
            <a:ext cx="6502400" cy="46545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21</a:t>
            </a:fld>
            <a:endParaRPr lang="en-US"/>
          </a:p>
        </p:txBody>
      </p:sp>
    </p:spTree>
    <p:extLst>
      <p:ext uri="{BB962C8B-B14F-4D97-AF65-F5344CB8AC3E}">
        <p14:creationId xmlns:p14="http://schemas.microsoft.com/office/powerpoint/2010/main" val="2022113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11150" y="4400550"/>
            <a:ext cx="6267450" cy="44958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22</a:t>
            </a:fld>
            <a:endParaRPr lang="en-US"/>
          </a:p>
        </p:txBody>
      </p:sp>
    </p:spTree>
    <p:extLst>
      <p:ext uri="{BB962C8B-B14F-4D97-AF65-F5344CB8AC3E}">
        <p14:creationId xmlns:p14="http://schemas.microsoft.com/office/powerpoint/2010/main" val="1207530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23</a:t>
            </a:fld>
            <a:endParaRPr lang="en-US"/>
          </a:p>
        </p:txBody>
      </p:sp>
    </p:spTree>
    <p:extLst>
      <p:ext uri="{BB962C8B-B14F-4D97-AF65-F5344CB8AC3E}">
        <p14:creationId xmlns:p14="http://schemas.microsoft.com/office/powerpoint/2010/main" val="9979736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0625" y="4400550"/>
            <a:ext cx="6363221" cy="3600450"/>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24</a:t>
            </a:fld>
            <a:endParaRPr lang="en-US"/>
          </a:p>
        </p:txBody>
      </p:sp>
    </p:spTree>
    <p:extLst>
      <p:ext uri="{BB962C8B-B14F-4D97-AF65-F5344CB8AC3E}">
        <p14:creationId xmlns:p14="http://schemas.microsoft.com/office/powerpoint/2010/main" val="38509449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25</a:t>
            </a:fld>
            <a:endParaRPr lang="en-US"/>
          </a:p>
        </p:txBody>
      </p:sp>
    </p:spTree>
    <p:extLst>
      <p:ext uri="{BB962C8B-B14F-4D97-AF65-F5344CB8AC3E}">
        <p14:creationId xmlns:p14="http://schemas.microsoft.com/office/powerpoint/2010/main" val="11340611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950" y="4400550"/>
            <a:ext cx="6661150" cy="47434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26</a:t>
            </a:fld>
            <a:endParaRPr lang="en-US" dirty="0"/>
          </a:p>
        </p:txBody>
      </p:sp>
    </p:spTree>
    <p:extLst>
      <p:ext uri="{BB962C8B-B14F-4D97-AF65-F5344CB8AC3E}">
        <p14:creationId xmlns:p14="http://schemas.microsoft.com/office/powerpoint/2010/main" val="28942296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950" y="4400550"/>
            <a:ext cx="6661150" cy="44831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27</a:t>
            </a:fld>
            <a:endParaRPr lang="en-US"/>
          </a:p>
        </p:txBody>
      </p:sp>
    </p:spTree>
    <p:extLst>
      <p:ext uri="{BB962C8B-B14F-4D97-AF65-F5344CB8AC3E}">
        <p14:creationId xmlns:p14="http://schemas.microsoft.com/office/powerpoint/2010/main" val="4177115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950" y="4400550"/>
            <a:ext cx="6661150" cy="44831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28</a:t>
            </a:fld>
            <a:endParaRPr lang="en-US"/>
          </a:p>
        </p:txBody>
      </p:sp>
    </p:spTree>
    <p:extLst>
      <p:ext uri="{BB962C8B-B14F-4D97-AF65-F5344CB8AC3E}">
        <p14:creationId xmlns:p14="http://schemas.microsoft.com/office/powerpoint/2010/main" val="7935231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950" y="4400550"/>
            <a:ext cx="6661150" cy="44831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29</a:t>
            </a:fld>
            <a:endParaRPr lang="en-US"/>
          </a:p>
        </p:txBody>
      </p:sp>
    </p:spTree>
    <p:extLst>
      <p:ext uri="{BB962C8B-B14F-4D97-AF65-F5344CB8AC3E}">
        <p14:creationId xmlns:p14="http://schemas.microsoft.com/office/powerpoint/2010/main" val="3076774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33350" y="4400550"/>
            <a:ext cx="6610350" cy="44259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a:t>
            </a:fld>
            <a:endParaRPr lang="en-US"/>
          </a:p>
        </p:txBody>
      </p:sp>
    </p:spTree>
    <p:extLst>
      <p:ext uri="{BB962C8B-B14F-4D97-AF65-F5344CB8AC3E}">
        <p14:creationId xmlns:p14="http://schemas.microsoft.com/office/powerpoint/2010/main" val="397289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950" y="4400550"/>
            <a:ext cx="6661150" cy="44831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30</a:t>
            </a:fld>
            <a:endParaRPr lang="en-US"/>
          </a:p>
        </p:txBody>
      </p:sp>
    </p:spTree>
    <p:extLst>
      <p:ext uri="{BB962C8B-B14F-4D97-AF65-F5344CB8AC3E}">
        <p14:creationId xmlns:p14="http://schemas.microsoft.com/office/powerpoint/2010/main" val="25165609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950" y="4400550"/>
            <a:ext cx="6661150" cy="44831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31</a:t>
            </a:fld>
            <a:endParaRPr lang="en-US"/>
          </a:p>
        </p:txBody>
      </p:sp>
    </p:spTree>
    <p:extLst>
      <p:ext uri="{BB962C8B-B14F-4D97-AF65-F5344CB8AC3E}">
        <p14:creationId xmlns:p14="http://schemas.microsoft.com/office/powerpoint/2010/main" val="38784345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950" y="4400550"/>
            <a:ext cx="6661150" cy="44831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32</a:t>
            </a:fld>
            <a:endParaRPr lang="en-US"/>
          </a:p>
        </p:txBody>
      </p:sp>
    </p:spTree>
    <p:extLst>
      <p:ext uri="{BB962C8B-B14F-4D97-AF65-F5344CB8AC3E}">
        <p14:creationId xmlns:p14="http://schemas.microsoft.com/office/powerpoint/2010/main" val="38242267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7950" y="4400550"/>
            <a:ext cx="6661150" cy="44831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33</a:t>
            </a:fld>
            <a:endParaRPr lang="en-US"/>
          </a:p>
        </p:txBody>
      </p:sp>
    </p:spTree>
    <p:extLst>
      <p:ext uri="{BB962C8B-B14F-4D97-AF65-F5344CB8AC3E}">
        <p14:creationId xmlns:p14="http://schemas.microsoft.com/office/powerpoint/2010/main" val="34200599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0625" y="4400550"/>
            <a:ext cx="6363221" cy="36004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34</a:t>
            </a:fld>
            <a:endParaRPr lang="en-US"/>
          </a:p>
        </p:txBody>
      </p:sp>
    </p:spTree>
    <p:extLst>
      <p:ext uri="{BB962C8B-B14F-4D97-AF65-F5344CB8AC3E}">
        <p14:creationId xmlns:p14="http://schemas.microsoft.com/office/powerpoint/2010/main" val="38509449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35</a:t>
            </a:fld>
            <a:endParaRPr lang="en-US"/>
          </a:p>
        </p:txBody>
      </p:sp>
    </p:spTree>
    <p:extLst>
      <p:ext uri="{BB962C8B-B14F-4D97-AF65-F5344CB8AC3E}">
        <p14:creationId xmlns:p14="http://schemas.microsoft.com/office/powerpoint/2010/main" val="38699016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409700"/>
            <a:ext cx="4114800" cy="3086100"/>
          </a:xfrm>
        </p:spPr>
      </p:sp>
      <p:sp>
        <p:nvSpPr>
          <p:cNvPr id="3" name="Notes Placeholder 2"/>
          <p:cNvSpPr>
            <a:spLocks noGrp="1"/>
          </p:cNvSpPr>
          <p:nvPr>
            <p:ph type="body" idx="1"/>
          </p:nvPr>
        </p:nvSpPr>
        <p:spPr>
          <a:xfrm>
            <a:off x="685800" y="4749420"/>
            <a:ext cx="5486400" cy="3251579"/>
          </a:xfrm>
        </p:spPr>
        <p:txBody>
          <a:bodyPr/>
          <a:lstStyle/>
          <a:p>
            <a:endParaRPr lang="en-US" dirty="0">
              <a:highlight>
                <a:srgbClr val="FF00FF"/>
              </a:highlight>
            </a:endParaRPr>
          </a:p>
        </p:txBody>
      </p:sp>
      <p:sp>
        <p:nvSpPr>
          <p:cNvPr id="4" name="Slide Number Placeholder 3"/>
          <p:cNvSpPr>
            <a:spLocks noGrp="1"/>
          </p:cNvSpPr>
          <p:nvPr>
            <p:ph type="sldNum" sz="quarter" idx="5"/>
          </p:nvPr>
        </p:nvSpPr>
        <p:spPr/>
        <p:txBody>
          <a:bodyPr/>
          <a:lstStyle/>
          <a:p>
            <a:fld id="{B5A621C9-9A53-B447-BED6-8A1239BBCD0B}" type="slidenum">
              <a:rPr lang="en-US" smtClean="0"/>
              <a:t>36</a:t>
            </a:fld>
            <a:endParaRPr lang="en-US" dirty="0"/>
          </a:p>
        </p:txBody>
      </p:sp>
    </p:spTree>
    <p:extLst>
      <p:ext uri="{BB962C8B-B14F-4D97-AF65-F5344CB8AC3E}">
        <p14:creationId xmlns:p14="http://schemas.microsoft.com/office/powerpoint/2010/main" val="31737308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64492"/>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37</a:t>
            </a:fld>
            <a:endParaRPr lang="en-US" dirty="0"/>
          </a:p>
        </p:txBody>
      </p:sp>
    </p:spTree>
    <p:extLst>
      <p:ext uri="{BB962C8B-B14F-4D97-AF65-F5344CB8AC3E}">
        <p14:creationId xmlns:p14="http://schemas.microsoft.com/office/powerpoint/2010/main" val="29406980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51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8001179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B5A621C9-9A53-B447-BED6-8A1239BBCD0B}" type="slidenum">
              <a:rPr lang="en-US" smtClean="0"/>
              <a:t>39</a:t>
            </a:fld>
            <a:endParaRPr lang="en-US" dirty="0"/>
          </a:p>
        </p:txBody>
      </p:sp>
    </p:spTree>
    <p:extLst>
      <p:ext uri="{BB962C8B-B14F-4D97-AF65-F5344CB8AC3E}">
        <p14:creationId xmlns:p14="http://schemas.microsoft.com/office/powerpoint/2010/main" val="4279189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77800" y="4400550"/>
            <a:ext cx="6584950" cy="400685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4</a:t>
            </a:fld>
            <a:endParaRPr lang="en-US"/>
          </a:p>
        </p:txBody>
      </p:sp>
    </p:spTree>
    <p:extLst>
      <p:ext uri="{BB962C8B-B14F-4D97-AF65-F5344CB8AC3E}">
        <p14:creationId xmlns:p14="http://schemas.microsoft.com/office/powerpoint/2010/main" val="8731105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60948"/>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40</a:t>
            </a:fld>
            <a:endParaRPr lang="en-US" dirty="0"/>
          </a:p>
        </p:txBody>
      </p:sp>
    </p:spTree>
    <p:extLst>
      <p:ext uri="{BB962C8B-B14F-4D97-AF65-F5344CB8AC3E}">
        <p14:creationId xmlns:p14="http://schemas.microsoft.com/office/powerpoint/2010/main" val="38533750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41</a:t>
            </a:fld>
            <a:endParaRPr lang="en-US" dirty="0"/>
          </a:p>
        </p:txBody>
      </p:sp>
    </p:spTree>
    <p:extLst>
      <p:ext uri="{BB962C8B-B14F-4D97-AF65-F5344CB8AC3E}">
        <p14:creationId xmlns:p14="http://schemas.microsoft.com/office/powerpoint/2010/main" val="32124040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p:txBody>
      </p:sp>
      <p:sp>
        <p:nvSpPr>
          <p:cNvPr id="4" name="Slide Number Placeholder 3"/>
          <p:cNvSpPr>
            <a:spLocks noGrp="1"/>
          </p:cNvSpPr>
          <p:nvPr>
            <p:ph type="sldNum" sz="quarter" idx="5"/>
          </p:nvPr>
        </p:nvSpPr>
        <p:spPr/>
        <p:txBody>
          <a:bodyPr/>
          <a:lstStyle/>
          <a:p>
            <a:fld id="{B5A621C9-9A53-B447-BED6-8A1239BBCD0B}" type="slidenum">
              <a:rPr lang="en-US" smtClean="0"/>
              <a:t>42</a:t>
            </a:fld>
            <a:endParaRPr lang="en-US" dirty="0"/>
          </a:p>
        </p:txBody>
      </p:sp>
    </p:spTree>
    <p:extLst>
      <p:ext uri="{BB962C8B-B14F-4D97-AF65-F5344CB8AC3E}">
        <p14:creationId xmlns:p14="http://schemas.microsoft.com/office/powerpoint/2010/main" val="36522877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u="sng" dirty="0"/>
          </a:p>
        </p:txBody>
      </p:sp>
      <p:sp>
        <p:nvSpPr>
          <p:cNvPr id="4" name="Slide Number Placeholder 3"/>
          <p:cNvSpPr>
            <a:spLocks noGrp="1"/>
          </p:cNvSpPr>
          <p:nvPr>
            <p:ph type="sldNum" sz="quarter" idx="5"/>
          </p:nvPr>
        </p:nvSpPr>
        <p:spPr/>
        <p:txBody>
          <a:bodyPr/>
          <a:lstStyle/>
          <a:p>
            <a:fld id="{B5A621C9-9A53-B447-BED6-8A1239BBCD0B}" type="slidenum">
              <a:rPr lang="en-US" smtClean="0"/>
              <a:t>43</a:t>
            </a:fld>
            <a:endParaRPr lang="en-US" dirty="0"/>
          </a:p>
        </p:txBody>
      </p:sp>
    </p:spTree>
    <p:extLst>
      <p:ext uri="{BB962C8B-B14F-4D97-AF65-F5344CB8AC3E}">
        <p14:creationId xmlns:p14="http://schemas.microsoft.com/office/powerpoint/2010/main" val="19939502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44</a:t>
            </a:fld>
            <a:endParaRPr lang="en-US" dirty="0"/>
          </a:p>
        </p:txBody>
      </p:sp>
    </p:spTree>
    <p:extLst>
      <p:ext uri="{BB962C8B-B14F-4D97-AF65-F5344CB8AC3E}">
        <p14:creationId xmlns:p14="http://schemas.microsoft.com/office/powerpoint/2010/main" val="26420300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45</a:t>
            </a:fld>
            <a:endParaRPr lang="en-US" dirty="0"/>
          </a:p>
        </p:txBody>
      </p:sp>
    </p:spTree>
    <p:extLst>
      <p:ext uri="{BB962C8B-B14F-4D97-AF65-F5344CB8AC3E}">
        <p14:creationId xmlns:p14="http://schemas.microsoft.com/office/powerpoint/2010/main" val="16055513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46</a:t>
            </a:fld>
            <a:endParaRPr lang="en-US"/>
          </a:p>
        </p:txBody>
      </p:sp>
    </p:spTree>
    <p:extLst>
      <p:ext uri="{BB962C8B-B14F-4D97-AF65-F5344CB8AC3E}">
        <p14:creationId xmlns:p14="http://schemas.microsoft.com/office/powerpoint/2010/main" val="957412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5</a:t>
            </a:fld>
            <a:endParaRPr lang="en-US"/>
          </a:p>
        </p:txBody>
      </p:sp>
    </p:spTree>
    <p:extLst>
      <p:ext uri="{BB962C8B-B14F-4D97-AF65-F5344CB8AC3E}">
        <p14:creationId xmlns:p14="http://schemas.microsoft.com/office/powerpoint/2010/main" val="3709465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96850" y="4400550"/>
            <a:ext cx="6489700" cy="46355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6</a:t>
            </a:fld>
            <a:endParaRPr lang="en-US"/>
          </a:p>
        </p:txBody>
      </p:sp>
    </p:spTree>
    <p:extLst>
      <p:ext uri="{BB962C8B-B14F-4D97-AF65-F5344CB8AC3E}">
        <p14:creationId xmlns:p14="http://schemas.microsoft.com/office/powerpoint/2010/main" val="4218455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7</a:t>
            </a:fld>
            <a:endParaRPr lang="en-US"/>
          </a:p>
        </p:txBody>
      </p:sp>
    </p:spTree>
    <p:extLst>
      <p:ext uri="{BB962C8B-B14F-4D97-AF65-F5344CB8AC3E}">
        <p14:creationId xmlns:p14="http://schemas.microsoft.com/office/powerpoint/2010/main" val="174550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73050" y="4400550"/>
            <a:ext cx="6464300" cy="4603750"/>
          </a:xfrm>
        </p:spPr>
        <p:txBody>
          <a:bodyPr/>
          <a:lstStyle/>
          <a:p>
            <a:r>
              <a:rPr lang="en-US" dirty="0"/>
              <a:t> </a:t>
            </a:r>
          </a:p>
        </p:txBody>
      </p:sp>
      <p:sp>
        <p:nvSpPr>
          <p:cNvPr id="4" name="Slide Number Placeholder 3"/>
          <p:cNvSpPr>
            <a:spLocks noGrp="1"/>
          </p:cNvSpPr>
          <p:nvPr>
            <p:ph type="sldNum" sz="quarter" idx="5"/>
          </p:nvPr>
        </p:nvSpPr>
        <p:spPr/>
        <p:txBody>
          <a:bodyPr/>
          <a:lstStyle/>
          <a:p>
            <a:fld id="{B5A621C9-9A53-B447-BED6-8A1239BBCD0B}" type="slidenum">
              <a:rPr lang="en-US" smtClean="0"/>
              <a:t>8</a:t>
            </a:fld>
            <a:endParaRPr lang="en-US"/>
          </a:p>
        </p:txBody>
      </p:sp>
    </p:spTree>
    <p:extLst>
      <p:ext uri="{BB962C8B-B14F-4D97-AF65-F5344CB8AC3E}">
        <p14:creationId xmlns:p14="http://schemas.microsoft.com/office/powerpoint/2010/main" val="177781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750" y="4400550"/>
            <a:ext cx="6565900" cy="4660900"/>
          </a:xfrm>
        </p:spPr>
        <p:txBody>
          <a:bodyPr/>
          <a:lstStyle/>
          <a:p>
            <a:endParaRPr lang="en-US" dirty="0"/>
          </a:p>
        </p:txBody>
      </p:sp>
      <p:sp>
        <p:nvSpPr>
          <p:cNvPr id="4" name="Slide Number Placeholder 3"/>
          <p:cNvSpPr>
            <a:spLocks noGrp="1"/>
          </p:cNvSpPr>
          <p:nvPr>
            <p:ph type="sldNum" sz="quarter" idx="5"/>
          </p:nvPr>
        </p:nvSpPr>
        <p:spPr/>
        <p:txBody>
          <a:bodyPr/>
          <a:lstStyle/>
          <a:p>
            <a:fld id="{B5A621C9-9A53-B447-BED6-8A1239BBCD0B}" type="slidenum">
              <a:rPr lang="en-US" smtClean="0"/>
              <a:t>9</a:t>
            </a:fld>
            <a:endParaRPr lang="en-US"/>
          </a:p>
        </p:txBody>
      </p:sp>
    </p:spTree>
    <p:extLst>
      <p:ext uri="{BB962C8B-B14F-4D97-AF65-F5344CB8AC3E}">
        <p14:creationId xmlns:p14="http://schemas.microsoft.com/office/powerpoint/2010/main" val="29199082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2 Title Slide no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02671AD-156A-4271-9BD0-7290F73FBFC2}"/>
              </a:ext>
            </a:extLst>
          </p:cNvPr>
          <p:cNvSpPr>
            <a:spLocks noGrp="1"/>
          </p:cNvSpPr>
          <p:nvPr>
            <p:ph type="body" sz="quarter" idx="10"/>
          </p:nvPr>
        </p:nvSpPr>
        <p:spPr>
          <a:xfrm>
            <a:off x="3200400" y="266184"/>
            <a:ext cx="5178425" cy="606425"/>
          </a:xfrm>
        </p:spPr>
        <p:txBody>
          <a:bodyPr/>
          <a:lstStyle>
            <a:lvl1pPr>
              <a:lnSpc>
                <a:spcPct val="100000"/>
              </a:lnSpc>
              <a:spcBef>
                <a:spcPts val="0"/>
              </a:spcBef>
              <a:spcAft>
                <a:spcPts val="0"/>
              </a:spcAft>
              <a:defRPr sz="1700">
                <a:solidFill>
                  <a:srgbClr val="0A3161"/>
                </a:solidFill>
                <a:latin typeface="Arial Black" panose="020B0A04020102020204" pitchFamily="34" charset="0"/>
              </a:defRPr>
            </a:lvl1pPr>
            <a:lvl2pPr>
              <a:defRPr sz="1700">
                <a:solidFill>
                  <a:srgbClr val="0A3161"/>
                </a:solidFill>
                <a:latin typeface="Arial Black" panose="020B0A04020102020204" pitchFamily="34" charset="0"/>
              </a:defRPr>
            </a:lvl2pPr>
            <a:lvl3pPr>
              <a:defRPr sz="1700">
                <a:solidFill>
                  <a:srgbClr val="0A3161"/>
                </a:solidFill>
                <a:latin typeface="Arial Black" panose="020B0A04020102020204" pitchFamily="34" charset="0"/>
              </a:defRPr>
            </a:lvl3pPr>
            <a:lvl4pPr>
              <a:defRPr sz="1700">
                <a:solidFill>
                  <a:srgbClr val="0A3161"/>
                </a:solidFill>
                <a:latin typeface="Arial Black" panose="020B0A04020102020204" pitchFamily="34" charset="0"/>
              </a:defRPr>
            </a:lvl4pPr>
            <a:lvl5pPr>
              <a:defRPr sz="1700">
                <a:solidFill>
                  <a:srgbClr val="0A3161"/>
                </a:solidFill>
                <a:latin typeface="Arial Black" panose="020B0A04020102020204" pitchFamily="34" charset="0"/>
              </a:defRPr>
            </a:lvl5pPr>
          </a:lstStyle>
          <a:p>
            <a:pPr lvl="0"/>
            <a:r>
              <a:rPr lang="en-US"/>
              <a:t>Click to edit Master text styles</a:t>
            </a:r>
          </a:p>
        </p:txBody>
      </p:sp>
      <p:sp>
        <p:nvSpPr>
          <p:cNvPr id="9" name="Title 1">
            <a:extLst>
              <a:ext uri="{FF2B5EF4-FFF2-40B4-BE49-F238E27FC236}">
                <a16:creationId xmlns:a16="http://schemas.microsoft.com/office/drawing/2014/main" id="{5F4F53C7-601D-4F57-ABED-6127708E89AC}"/>
              </a:ext>
            </a:extLst>
          </p:cNvPr>
          <p:cNvSpPr>
            <a:spLocks noGrp="1"/>
          </p:cNvSpPr>
          <p:nvPr>
            <p:ph type="ctrTitle" hasCustomPrompt="1"/>
          </p:nvPr>
        </p:nvSpPr>
        <p:spPr>
          <a:xfrm>
            <a:off x="1022777" y="2664508"/>
            <a:ext cx="6998208" cy="1213573"/>
          </a:xfrm>
          <a:prstGeom prst="rect">
            <a:avLst/>
          </a:prstGeom>
        </p:spPr>
        <p:txBody>
          <a:bodyPr anchor="b">
            <a:noAutofit/>
          </a:bodyPr>
          <a:lstStyle>
            <a:lvl1pPr algn="l">
              <a:defRPr sz="4000" b="0">
                <a:solidFill>
                  <a:srgbClr val="0A3161"/>
                </a:solidFill>
              </a:defRPr>
            </a:lvl1pPr>
          </a:lstStyle>
          <a:p>
            <a:r>
              <a:rPr lang="en-US" dirty="0"/>
              <a:t>IRS Presentation Title</a:t>
            </a:r>
            <a:br>
              <a:rPr lang="en-US" dirty="0"/>
            </a:br>
            <a:r>
              <a:rPr lang="en-US" dirty="0"/>
              <a:t>Up to Two Lines of Text</a:t>
            </a:r>
          </a:p>
        </p:txBody>
      </p:sp>
      <p:sp>
        <p:nvSpPr>
          <p:cNvPr id="10" name="Subtitle 2">
            <a:extLst>
              <a:ext uri="{FF2B5EF4-FFF2-40B4-BE49-F238E27FC236}">
                <a16:creationId xmlns:a16="http://schemas.microsoft.com/office/drawing/2014/main" id="{AE653FA2-0C43-4B49-88D2-43BBA4266C7D}"/>
              </a:ext>
            </a:extLst>
          </p:cNvPr>
          <p:cNvSpPr>
            <a:spLocks noGrp="1"/>
          </p:cNvSpPr>
          <p:nvPr>
            <p:ph type="subTitle" idx="1" hasCustomPrompt="1"/>
          </p:nvPr>
        </p:nvSpPr>
        <p:spPr>
          <a:xfrm>
            <a:off x="1022776" y="4002025"/>
            <a:ext cx="6998207" cy="828475"/>
          </a:xfrm>
        </p:spPr>
        <p:txBody>
          <a:bodyPr>
            <a:noAutofit/>
          </a:bodyPr>
          <a:lstStyle>
            <a:lvl1pPr marL="0" indent="0" algn="l">
              <a:lnSpc>
                <a:spcPts val="2900"/>
              </a:lnSpc>
              <a:spcBef>
                <a:spcPts val="0"/>
              </a:spcBef>
              <a:spcAft>
                <a:spcPts val="0"/>
              </a:spcAft>
              <a:buNone/>
              <a:defRPr sz="2600" b="0">
                <a:solidFill>
                  <a:srgbClr val="B3194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br>
              <a:rPr lang="en-US" dirty="0"/>
            </a:br>
            <a:r>
              <a:rPr lang="en-US" dirty="0"/>
              <a:t>Up to Two Lines of Text</a:t>
            </a:r>
          </a:p>
        </p:txBody>
      </p:sp>
      <p:sp>
        <p:nvSpPr>
          <p:cNvPr id="11" name="Text Placeholder 4">
            <a:extLst>
              <a:ext uri="{FF2B5EF4-FFF2-40B4-BE49-F238E27FC236}">
                <a16:creationId xmlns:a16="http://schemas.microsoft.com/office/drawing/2014/main" id="{F8BEA975-273A-40CB-B093-62974F00D128}"/>
              </a:ext>
            </a:extLst>
          </p:cNvPr>
          <p:cNvSpPr>
            <a:spLocks noGrp="1"/>
          </p:cNvSpPr>
          <p:nvPr>
            <p:ph type="body" sz="quarter" idx="12" hasCustomPrompt="1"/>
          </p:nvPr>
        </p:nvSpPr>
        <p:spPr>
          <a:xfrm>
            <a:off x="965200" y="5155565"/>
            <a:ext cx="6418580" cy="936625"/>
          </a:xfrm>
        </p:spPr>
        <p:txBody>
          <a:bodyPr/>
          <a:lstStyle>
            <a:lvl1pPr>
              <a:defRPr sz="1800" b="0" i="1">
                <a:solidFill>
                  <a:srgbClr val="0A3161"/>
                </a:solidFill>
              </a:defRPr>
            </a:lvl1pPr>
          </a:lstStyle>
          <a:p>
            <a:pPr lvl="0"/>
            <a:r>
              <a:rPr lang="en-US" dirty="0"/>
              <a:t>Tagline or Other Information</a:t>
            </a:r>
          </a:p>
        </p:txBody>
      </p:sp>
      <p:sp>
        <p:nvSpPr>
          <p:cNvPr id="12" name="Text Placeholder 5">
            <a:extLst>
              <a:ext uri="{FF2B5EF4-FFF2-40B4-BE49-F238E27FC236}">
                <a16:creationId xmlns:a16="http://schemas.microsoft.com/office/drawing/2014/main" id="{3905BF6B-ED48-43C0-B3EF-A13EF8FD91B2}"/>
              </a:ext>
            </a:extLst>
          </p:cNvPr>
          <p:cNvSpPr>
            <a:spLocks noGrp="1"/>
          </p:cNvSpPr>
          <p:nvPr>
            <p:ph type="body" sz="quarter" idx="13" hasCustomPrompt="1"/>
          </p:nvPr>
        </p:nvSpPr>
        <p:spPr>
          <a:xfrm>
            <a:off x="1022776" y="2339443"/>
            <a:ext cx="2446338" cy="377507"/>
          </a:xfrm>
        </p:spPr>
        <p:txBody>
          <a:bodyPr/>
          <a:lstStyle>
            <a:lvl1pPr>
              <a:defRPr sz="1800" b="0"/>
            </a:lvl1pPr>
          </a:lstStyle>
          <a:p>
            <a:pPr lvl="0"/>
            <a:r>
              <a:rPr lang="en-US" dirty="0"/>
              <a:t>Date</a:t>
            </a:r>
          </a:p>
        </p:txBody>
      </p:sp>
    </p:spTree>
    <p:extLst>
      <p:ext uri="{BB962C8B-B14F-4D97-AF65-F5344CB8AC3E}">
        <p14:creationId xmlns:p14="http://schemas.microsoft.com/office/powerpoint/2010/main" val="84136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5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016"/>
            <a:ext cx="5486400" cy="685800"/>
          </a:xfrm>
          <a:prstGeom prst="rect">
            <a:avLst/>
          </a:prstGeom>
        </p:spPr>
        <p:txBody>
          <a:bodyPr/>
          <a:lstStyle>
            <a:lvl1pPr>
              <a:defRPr/>
            </a:lvl1pPr>
          </a:lstStyle>
          <a:p>
            <a:r>
              <a:rPr lang="en-US" dirty="0"/>
              <a:t>Click to add content</a:t>
            </a:r>
          </a:p>
        </p:txBody>
      </p:sp>
      <p:sp>
        <p:nvSpPr>
          <p:cNvPr id="3" name="Content Placeholder 2"/>
          <p:cNvSpPr>
            <a:spLocks noGrp="1"/>
          </p:cNvSpPr>
          <p:nvPr>
            <p:ph idx="1"/>
          </p:nvPr>
        </p:nvSpPr>
        <p:spPr>
          <a:xfrm>
            <a:off x="457200" y="1188720"/>
            <a:ext cx="3910260" cy="4846320"/>
          </a:xfrm>
        </p:spPr>
        <p:txBody>
          <a:bodyPr>
            <a:noAutofit/>
          </a:bodyPr>
          <a:lstStyle>
            <a:lvl1pPr>
              <a:defRPr sz="1200" b="0">
                <a:solidFill>
                  <a:srgbClr val="0A3161"/>
                </a:solidFill>
              </a:defRPr>
            </a:lvl1pPr>
            <a:lvl2pPr>
              <a:defRPr sz="1200">
                <a:solidFill>
                  <a:srgbClr val="0A3161"/>
                </a:solidFill>
              </a:defRPr>
            </a:lvl2pPr>
            <a:lvl3pPr>
              <a:defRPr sz="1200">
                <a:solidFill>
                  <a:srgbClr val="0A3161"/>
                </a:solidFill>
              </a:defRPr>
            </a:lvl3pPr>
            <a:lvl4pPr>
              <a:defRPr sz="1200">
                <a:solidFill>
                  <a:srgbClr val="0A3161"/>
                </a:solidFill>
              </a:defRPr>
            </a:lvl4pPr>
            <a:lvl5pPr>
              <a:defRPr sz="1200">
                <a:solidFill>
                  <a:srgbClr val="0A3161"/>
                </a:solidFill>
              </a:defRPr>
            </a:lvl5pPr>
          </a:lstStyle>
          <a:p>
            <a:pPr lvl="0"/>
            <a:r>
              <a:rPr lang="en-US"/>
              <a:t>Click to edit Master text styles</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
        <p:nvSpPr>
          <p:cNvPr id="7" name="Date Placeholder 3">
            <a:extLst>
              <a:ext uri="{FF2B5EF4-FFF2-40B4-BE49-F238E27FC236}">
                <a16:creationId xmlns:a16="http://schemas.microsoft.com/office/drawing/2014/main" id="{64F503E4-B178-2543-9E7A-6410A16C659A}"/>
              </a:ext>
            </a:extLst>
          </p:cNvPr>
          <p:cNvSpPr>
            <a:spLocks noGrp="1"/>
          </p:cNvSpPr>
          <p:nvPr>
            <p:ph type="dt" sz="half" idx="10"/>
          </p:nvPr>
        </p:nvSpPr>
        <p:spPr>
          <a:xfrm>
            <a:off x="6689598" y="6263640"/>
            <a:ext cx="1997202" cy="365125"/>
          </a:xfrm>
          <a:prstGeom prst="rect">
            <a:avLst/>
          </a:prstGeom>
        </p:spPr>
        <p:txBody>
          <a:bodyPr/>
          <a:lstStyle/>
          <a:p>
            <a:endParaRPr lang="en-US"/>
          </a:p>
        </p:txBody>
      </p:sp>
      <p:sp>
        <p:nvSpPr>
          <p:cNvPr id="11" name="Content Placeholder 2">
            <a:extLst>
              <a:ext uri="{FF2B5EF4-FFF2-40B4-BE49-F238E27FC236}">
                <a16:creationId xmlns:a16="http://schemas.microsoft.com/office/drawing/2014/main" id="{7FF43E72-053D-408B-A5B9-99FD79864FFF}"/>
              </a:ext>
            </a:extLst>
          </p:cNvPr>
          <p:cNvSpPr>
            <a:spLocks noGrp="1"/>
          </p:cNvSpPr>
          <p:nvPr>
            <p:ph idx="13"/>
          </p:nvPr>
        </p:nvSpPr>
        <p:spPr>
          <a:xfrm>
            <a:off x="4776540" y="1209095"/>
            <a:ext cx="4197315" cy="1332086"/>
          </a:xfrm>
        </p:spPr>
        <p:txBody>
          <a:bodyPr>
            <a:noAutofit/>
          </a:bodyPr>
          <a:lstStyle>
            <a:lvl1pPr>
              <a:defRPr sz="1400" b="1">
                <a:solidFill>
                  <a:srgbClr val="0079AD"/>
                </a:solidFill>
              </a:defRPr>
            </a:lvl1pPr>
            <a:lvl2pPr>
              <a:defRPr sz="1200">
                <a:solidFill>
                  <a:srgbClr val="0A3161"/>
                </a:solidFill>
              </a:defRPr>
            </a:lvl2pPr>
            <a:lvl3pPr>
              <a:defRPr sz="1200">
                <a:solidFill>
                  <a:srgbClr val="0A3161"/>
                </a:solidFill>
              </a:defRPr>
            </a:lvl3pPr>
            <a:lvl4pPr>
              <a:defRPr sz="1200">
                <a:solidFill>
                  <a:srgbClr val="0A3161"/>
                </a:solidFill>
              </a:defRPr>
            </a:lvl4pPr>
            <a:lvl5pPr>
              <a:defRPr sz="1200">
                <a:solidFill>
                  <a:srgbClr val="0A3161"/>
                </a:solidFill>
              </a:defRPr>
            </a:lvl5pPr>
          </a:lstStyle>
          <a:p>
            <a:pPr lvl="0"/>
            <a:r>
              <a:rPr lang="en-US"/>
              <a:t>Click to edit Master text styles</a:t>
            </a:r>
          </a:p>
        </p:txBody>
      </p:sp>
      <p:sp>
        <p:nvSpPr>
          <p:cNvPr id="17" name="Content Placeholder 2">
            <a:extLst>
              <a:ext uri="{FF2B5EF4-FFF2-40B4-BE49-F238E27FC236}">
                <a16:creationId xmlns:a16="http://schemas.microsoft.com/office/drawing/2014/main" id="{8EFE9CFB-FF05-4AB0-8DF7-8383C5734AE1}"/>
              </a:ext>
            </a:extLst>
          </p:cNvPr>
          <p:cNvSpPr>
            <a:spLocks noGrp="1"/>
          </p:cNvSpPr>
          <p:nvPr>
            <p:ph idx="15"/>
          </p:nvPr>
        </p:nvSpPr>
        <p:spPr>
          <a:xfrm>
            <a:off x="-2596817" y="2876198"/>
            <a:ext cx="2358784" cy="1237124"/>
          </a:xfrm>
        </p:spPr>
        <p:txBody>
          <a:bodyPr>
            <a:noAutofit/>
          </a:bodyPr>
          <a:lstStyle>
            <a:lvl1pPr>
              <a:defRPr sz="1050" b="0">
                <a:solidFill>
                  <a:srgbClr val="0A3161"/>
                </a:solidFill>
              </a:defRPr>
            </a:lvl1pPr>
            <a:lvl2pPr>
              <a:defRPr sz="1200">
                <a:solidFill>
                  <a:srgbClr val="0A3161"/>
                </a:solidFill>
              </a:defRPr>
            </a:lvl2pPr>
            <a:lvl3pPr>
              <a:defRPr sz="1200">
                <a:solidFill>
                  <a:srgbClr val="0A3161"/>
                </a:solidFill>
              </a:defRPr>
            </a:lvl3pPr>
            <a:lvl4pPr>
              <a:defRPr sz="1200">
                <a:solidFill>
                  <a:srgbClr val="0A3161"/>
                </a:solidFill>
              </a:defRPr>
            </a:lvl4pPr>
            <a:lvl5pPr>
              <a:defRPr sz="1200">
                <a:solidFill>
                  <a:srgbClr val="0A3161"/>
                </a:solidFill>
              </a:defRPr>
            </a:lvl5pPr>
          </a:lstStyle>
          <a:p>
            <a:pPr lvl="0"/>
            <a:r>
              <a:rPr lang="en-US"/>
              <a:t>Click to edit Master text styles</a:t>
            </a:r>
          </a:p>
        </p:txBody>
      </p:sp>
    </p:spTree>
    <p:extLst>
      <p:ext uri="{BB962C8B-B14F-4D97-AF65-F5344CB8AC3E}">
        <p14:creationId xmlns:p14="http://schemas.microsoft.com/office/powerpoint/2010/main" val="1813069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429"/>
            <a:ext cx="5486400" cy="685800"/>
          </a:xfrm>
          <a:prstGeom prst="rect">
            <a:avLst/>
          </a:prstGeom>
        </p:spPr>
        <p:txBody>
          <a:bodyPr/>
          <a:lstStyle>
            <a:lvl1pPr>
              <a:defRPr/>
            </a:lvl1pPr>
          </a:lstStyle>
          <a:p>
            <a:r>
              <a:rPr lang="en-US" dirty="0"/>
              <a:t>Click to add content</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
        <p:nvSpPr>
          <p:cNvPr id="10" name="Table Placeholder 9"/>
          <p:cNvSpPr>
            <a:spLocks noGrp="1"/>
          </p:cNvSpPr>
          <p:nvPr>
            <p:ph type="tbl" sz="quarter" idx="13"/>
          </p:nvPr>
        </p:nvSpPr>
        <p:spPr>
          <a:xfrm>
            <a:off x="457200" y="1188720"/>
            <a:ext cx="8229600" cy="4846320"/>
          </a:xfrm>
        </p:spPr>
        <p:txBody>
          <a:bodyPr/>
          <a:lstStyle/>
          <a:p>
            <a:r>
              <a:rPr lang="en-US"/>
              <a:t>Click icon to add table</a:t>
            </a:r>
            <a:endParaRPr lang="en-US" dirty="0"/>
          </a:p>
        </p:txBody>
      </p:sp>
      <p:sp>
        <p:nvSpPr>
          <p:cNvPr id="8" name="Date Placeholder 3">
            <a:extLst>
              <a:ext uri="{FF2B5EF4-FFF2-40B4-BE49-F238E27FC236}">
                <a16:creationId xmlns:a16="http://schemas.microsoft.com/office/drawing/2014/main" id="{0C1A172A-9B59-EB43-AADD-6A1D82F805EC}"/>
              </a:ext>
            </a:extLst>
          </p:cNvPr>
          <p:cNvSpPr>
            <a:spLocks noGrp="1"/>
          </p:cNvSpPr>
          <p:nvPr>
            <p:ph type="dt" sz="half" idx="10"/>
          </p:nvPr>
        </p:nvSpPr>
        <p:spPr>
          <a:xfrm>
            <a:off x="6689598" y="6263640"/>
            <a:ext cx="1997202" cy="365125"/>
          </a:xfrm>
          <a:prstGeom prst="rect">
            <a:avLst/>
          </a:prstGeom>
        </p:spPr>
        <p:txBody>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7 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8229600" cy="3248026"/>
          </a:xfrm>
          <a:prstGeom prst="rect">
            <a:avLst/>
          </a:prstGeom>
        </p:spPr>
        <p:txBody>
          <a:bodyPr anchor="b"/>
          <a:lstStyle>
            <a:lvl1pPr>
              <a:defRPr sz="6000">
                <a:solidFill>
                  <a:srgbClr val="0A3161"/>
                </a:solidFill>
              </a:defRPr>
            </a:lvl1pPr>
          </a:lstStyle>
          <a:p>
            <a:r>
              <a:rPr lang="en-US" dirty="0"/>
              <a:t>Click to add content</a:t>
            </a:r>
          </a:p>
        </p:txBody>
      </p:sp>
      <p:sp>
        <p:nvSpPr>
          <p:cNvPr id="3" name="Text Placeholder 2"/>
          <p:cNvSpPr>
            <a:spLocks noGrp="1"/>
          </p:cNvSpPr>
          <p:nvPr>
            <p:ph type="body" idx="1"/>
          </p:nvPr>
        </p:nvSpPr>
        <p:spPr>
          <a:xfrm>
            <a:off x="457200" y="4572000"/>
            <a:ext cx="8229600" cy="1463040"/>
          </a:xfrm>
        </p:spPr>
        <p:txBody>
          <a:bodyPr/>
          <a:lstStyle>
            <a:lvl1pPr marL="0" indent="0">
              <a:buNone/>
              <a:defRPr sz="2400">
                <a:solidFill>
                  <a:srgbClr val="B319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
        <p:nvSpPr>
          <p:cNvPr id="8" name="Date Placeholder 4">
            <a:extLst>
              <a:ext uri="{FF2B5EF4-FFF2-40B4-BE49-F238E27FC236}">
                <a16:creationId xmlns:a16="http://schemas.microsoft.com/office/drawing/2014/main" id="{755D1286-6D1D-0F4F-8444-0698CAF8CA31}"/>
              </a:ext>
            </a:extLst>
          </p:cNvPr>
          <p:cNvSpPr>
            <a:spLocks noGrp="1"/>
          </p:cNvSpPr>
          <p:nvPr>
            <p:ph type="dt" sz="half" idx="10"/>
          </p:nvPr>
        </p:nvSpPr>
        <p:spPr>
          <a:xfrm>
            <a:off x="6689598" y="6263640"/>
            <a:ext cx="1997202" cy="365125"/>
          </a:xfrm>
          <a:prstGeom prst="rect">
            <a:avLst/>
          </a:prstGeo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 Divide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88720"/>
            <a:ext cx="3931920" cy="4754880"/>
          </a:xfrm>
        </p:spPr>
        <p:txBody>
          <a:bodyPr/>
          <a:lstStyle>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1188720"/>
            <a:ext cx="3931920" cy="4754880"/>
          </a:xfrm>
        </p:spPr>
        <p:txBody>
          <a:bodyPr/>
          <a:lstStyle>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689598" y="6263640"/>
            <a:ext cx="1997202" cy="365125"/>
          </a:xfrm>
          <a:prstGeom prst="rect">
            <a:avLst/>
          </a:prstGeom>
        </p:spPr>
        <p:txBody>
          <a:bodyPr/>
          <a:lstStyle/>
          <a:p>
            <a:endParaRPr lang="en-US"/>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cxnSp>
        <p:nvCxnSpPr>
          <p:cNvPr id="9" name="Straight Connector 8" descr="A vertical divider line seperating content on the left of the slide from content on the right" title="Vertical Divider">
            <a:extLst>
              <a:ext uri="{FF2B5EF4-FFF2-40B4-BE49-F238E27FC236}">
                <a16:creationId xmlns:a16="http://schemas.microsoft.com/office/drawing/2014/main" id="{8740D3E5-AA71-C94F-B115-C3A81D53A843}"/>
              </a:ext>
            </a:extLst>
          </p:cNvPr>
          <p:cNvCxnSpPr>
            <a:cxnSpLocks/>
          </p:cNvCxnSpPr>
          <p:nvPr userDrawn="1"/>
        </p:nvCxnSpPr>
        <p:spPr>
          <a:xfrm>
            <a:off x="4572000" y="1188720"/>
            <a:ext cx="0" cy="4754880"/>
          </a:xfrm>
          <a:prstGeom prst="line">
            <a:avLst/>
          </a:prstGeom>
          <a:ln>
            <a:solidFill>
              <a:srgbClr val="0A3161"/>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01DFD81E-1B59-7249-9400-9F4C9C25DAF9}"/>
              </a:ext>
            </a:extLst>
          </p:cNvPr>
          <p:cNvSpPr>
            <a:spLocks noGrp="1"/>
          </p:cNvSpPr>
          <p:nvPr>
            <p:ph type="title" hasCustomPrompt="1"/>
          </p:nvPr>
        </p:nvSpPr>
        <p:spPr>
          <a:xfrm>
            <a:off x="3200400" y="128016"/>
            <a:ext cx="5486400" cy="667465"/>
          </a:xfrm>
          <a:prstGeom prst="rect">
            <a:avLst/>
          </a:prstGeom>
        </p:spPr>
        <p:txBody>
          <a:bodyPr/>
          <a:lstStyle>
            <a:lvl1pPr>
              <a:defRPr/>
            </a:lvl1pPr>
          </a:lstStyle>
          <a:p>
            <a:r>
              <a:rPr lang="en-US" dirty="0"/>
              <a:t>Click to add content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9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8229600" cy="457200"/>
          </a:xfrm>
          <a:prstGeom prst="rect">
            <a:avLst/>
          </a:prstGeom>
        </p:spPr>
        <p:txBody>
          <a:bodyPr/>
          <a:lstStyle>
            <a:lvl1pPr>
              <a:defRPr>
                <a:solidFill>
                  <a:srgbClr val="0A3161"/>
                </a:solidFill>
              </a:defRPr>
            </a:lvl1pPr>
          </a:lstStyle>
          <a:p>
            <a:r>
              <a:rPr lang="en-US" dirty="0"/>
              <a:t>Click to add content</a:t>
            </a:r>
          </a:p>
        </p:txBody>
      </p:sp>
      <p:sp>
        <p:nvSpPr>
          <p:cNvPr id="3" name="Text Placeholder 2"/>
          <p:cNvSpPr>
            <a:spLocks noGrp="1"/>
          </p:cNvSpPr>
          <p:nvPr>
            <p:ph type="body" idx="1"/>
          </p:nvPr>
        </p:nvSpPr>
        <p:spPr>
          <a:xfrm>
            <a:off x="457200" y="1681163"/>
            <a:ext cx="3931920"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05075"/>
            <a:ext cx="3931920" cy="3474720"/>
          </a:xfrm>
        </p:spPr>
        <p:txBody>
          <a:bodyPr/>
          <a:lstStyle>
            <a:lvl1pPr>
              <a:defRPr>
                <a:solidFill>
                  <a:srgbClr val="0A316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81163"/>
            <a:ext cx="3931920"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1" y="2505075"/>
            <a:ext cx="3931920" cy="3474720"/>
          </a:xfrm>
        </p:spPr>
        <p:txBody>
          <a:bodyPr/>
          <a:lstStyle>
            <a:lvl1pPr>
              <a:defRPr>
                <a:solidFill>
                  <a:srgbClr val="0A316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689598" y="6263640"/>
            <a:ext cx="1997202" cy="365125"/>
          </a:xfrm>
          <a:prstGeom prst="rect">
            <a:avLst/>
          </a:prstGeom>
        </p:spPr>
        <p:txBody>
          <a:bodyPr/>
          <a:lstStyle/>
          <a:p>
            <a:endParaRPr lang="en-US"/>
          </a:p>
        </p:txBody>
      </p:sp>
      <p:sp>
        <p:nvSpPr>
          <p:cNvPr id="8" name="Footer Placeholder 7"/>
          <p:cNvSpPr>
            <a:spLocks noGrp="1"/>
          </p:cNvSpPr>
          <p:nvPr>
            <p:ph type="ftr" sz="quarter" idx="11"/>
          </p:nvPr>
        </p:nvSpPr>
        <p:spPr>
          <a:xfrm>
            <a:off x="1005840" y="6263640"/>
            <a:ext cx="3657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cxnSp>
        <p:nvCxnSpPr>
          <p:cNvPr id="10" name="Straight Connector 9" descr="A vertical divider line seperating content on the left of the slide from content on the right" title="Vertical Divider"/>
          <p:cNvCxnSpPr>
            <a:cxnSpLocks/>
          </p:cNvCxnSpPr>
          <p:nvPr userDrawn="1"/>
        </p:nvCxnSpPr>
        <p:spPr>
          <a:xfrm>
            <a:off x="4573478" y="1681163"/>
            <a:ext cx="0" cy="4297680"/>
          </a:xfrm>
          <a:prstGeom prst="line">
            <a:avLst/>
          </a:prstGeom>
          <a:ln>
            <a:solidFill>
              <a:srgbClr val="0A3161"/>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0 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005840" y="6263640"/>
            <a:ext cx="3657600" cy="365125"/>
          </a:xfrm>
          <a:prstGeom prst="rect">
            <a:avLst/>
          </a:prstGeom>
        </p:spPr>
        <p:txBody>
          <a:bodyPr/>
          <a:lstStyle/>
          <a:p>
            <a:endParaRPr lang="en-US"/>
          </a:p>
        </p:txBody>
      </p:sp>
      <p:sp>
        <p:nvSpPr>
          <p:cNvPr id="2" name="Title 1"/>
          <p:cNvSpPr>
            <a:spLocks noGrp="1"/>
          </p:cNvSpPr>
          <p:nvPr>
            <p:ph type="title" hasCustomPrompt="1"/>
          </p:nvPr>
        </p:nvSpPr>
        <p:spPr>
          <a:xfrm>
            <a:off x="3200400" y="134547"/>
            <a:ext cx="5486400" cy="667465"/>
          </a:xfrm>
          <a:prstGeom prst="rect">
            <a:avLst/>
          </a:prstGeom>
        </p:spPr>
        <p:txBody>
          <a:bodyPr/>
          <a:lstStyle>
            <a:lvl1pPr>
              <a:defRPr/>
            </a:lvl1pPr>
          </a:lstStyle>
          <a:p>
            <a:r>
              <a:rPr lang="en-US" dirty="0"/>
              <a:t>Click to add content</a:t>
            </a:r>
          </a:p>
        </p:txBody>
      </p:sp>
      <p:sp>
        <p:nvSpPr>
          <p:cNvPr id="3" name="Date Placeholder 2"/>
          <p:cNvSpPr>
            <a:spLocks noGrp="1"/>
          </p:cNvSpPr>
          <p:nvPr>
            <p:ph type="dt" sz="half" idx="10"/>
          </p:nvPr>
        </p:nvSpPr>
        <p:spPr>
          <a:xfrm>
            <a:off x="6689598" y="6263640"/>
            <a:ext cx="1997202"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1 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689598" y="6263640"/>
            <a:ext cx="1997202" cy="365125"/>
          </a:xfrm>
          <a:prstGeom prst="rect">
            <a:avLst/>
          </a:prstGeom>
        </p:spPr>
        <p:txBody>
          <a:bodyPr/>
          <a:lstStyle/>
          <a:p>
            <a:endParaRPr lang="en-US"/>
          </a:p>
        </p:txBody>
      </p:sp>
      <p:sp>
        <p:nvSpPr>
          <p:cNvPr id="3" name="Footer Placeholder 2"/>
          <p:cNvSpPr>
            <a:spLocks noGrp="1"/>
          </p:cNvSpPr>
          <p:nvPr>
            <p:ph type="ftr" sz="quarter" idx="11"/>
          </p:nvPr>
        </p:nvSpPr>
        <p:spPr>
          <a:xfrm>
            <a:off x="1005840" y="6263640"/>
            <a:ext cx="3657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 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3108960" cy="1554480"/>
          </a:xfrm>
          <a:prstGeom prst="rect">
            <a:avLst/>
          </a:prstGeom>
        </p:spPr>
        <p:txBody>
          <a:bodyPr anchor="b"/>
          <a:lstStyle>
            <a:lvl1pPr>
              <a:defRPr sz="2800">
                <a:solidFill>
                  <a:srgbClr val="0A3161"/>
                </a:solidFill>
              </a:defRPr>
            </a:lvl1pPr>
          </a:lstStyle>
          <a:p>
            <a:r>
              <a:rPr lang="en-US" dirty="0"/>
              <a:t>Click to add content</a:t>
            </a:r>
          </a:p>
        </p:txBody>
      </p:sp>
      <p:sp>
        <p:nvSpPr>
          <p:cNvPr id="3" name="Content Placeholder 2"/>
          <p:cNvSpPr>
            <a:spLocks noGrp="1"/>
          </p:cNvSpPr>
          <p:nvPr>
            <p:ph idx="1"/>
          </p:nvPr>
        </p:nvSpPr>
        <p:spPr>
          <a:xfrm>
            <a:off x="3840480" y="1188720"/>
            <a:ext cx="4846320" cy="4846320"/>
          </a:xfrm>
        </p:spPr>
        <p:txBody>
          <a:bodyPr/>
          <a:lstStyle>
            <a:lvl1pPr>
              <a:defRPr sz="2800"/>
            </a:lvl1pPr>
            <a:lvl2pPr>
              <a:defRPr sz="2000"/>
            </a:lvl2pPr>
            <a:lvl3pPr>
              <a:defRPr sz="2000"/>
            </a:lvl3pPr>
            <a:lvl4pPr>
              <a:defRPr sz="16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2926080"/>
            <a:ext cx="3108960" cy="3108960"/>
          </a:xfrm>
        </p:spPr>
        <p:txBody>
          <a:bodyPr/>
          <a:lstStyle>
            <a:lvl1pPr marL="0" indent="0">
              <a:buNone/>
              <a:defRPr sz="2000" b="0">
                <a:solidFill>
                  <a:srgbClr val="0A316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689598" y="6263640"/>
            <a:ext cx="1997202" cy="365125"/>
          </a:xfrm>
          <a:prstGeom prst="rect">
            <a:avLst/>
          </a:prstGeom>
        </p:spPr>
        <p:txBody>
          <a:bodyPr/>
          <a:lstStyle/>
          <a:p>
            <a:endParaRPr lang="en-US"/>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13 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188720"/>
            <a:ext cx="3108960" cy="1554480"/>
          </a:xfrm>
          <a:prstGeom prst="rect">
            <a:avLst/>
          </a:prstGeom>
        </p:spPr>
        <p:txBody>
          <a:bodyPr anchor="b"/>
          <a:lstStyle>
            <a:lvl1pPr>
              <a:defRPr sz="2400">
                <a:solidFill>
                  <a:srgbClr val="B31942"/>
                </a:solidFill>
              </a:defRPr>
            </a:lvl1pPr>
          </a:lstStyle>
          <a:p>
            <a:r>
              <a:rPr lang="en-US" dirty="0"/>
              <a:t>Click to add content</a:t>
            </a:r>
          </a:p>
        </p:txBody>
      </p:sp>
      <p:sp>
        <p:nvSpPr>
          <p:cNvPr id="3" name="Picture Placeholder 2"/>
          <p:cNvSpPr>
            <a:spLocks noGrp="1"/>
          </p:cNvSpPr>
          <p:nvPr>
            <p:ph type="pic" idx="1"/>
          </p:nvPr>
        </p:nvSpPr>
        <p:spPr>
          <a:xfrm>
            <a:off x="3840480" y="1188720"/>
            <a:ext cx="4846320" cy="4846320"/>
          </a:xfrm>
          <a:ln w="6350">
            <a:noFill/>
          </a:ln>
          <a:effectLst>
            <a:outerShdw blurRad="127000" dist="127000" dir="2700000" algn="tl" rotWithShape="0">
              <a:prstClr val="black">
                <a:alpha val="30000"/>
              </a:prstClr>
            </a:outerShdw>
          </a:effectLst>
        </p:spPr>
        <p:txBody>
          <a:bodyPr anchor="t"/>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926080"/>
            <a:ext cx="3108960" cy="3108960"/>
          </a:xfrm>
        </p:spPr>
        <p:txBody>
          <a:bodyPr/>
          <a:lstStyle>
            <a:lvl1pPr marL="0" indent="0">
              <a:buNone/>
              <a:defRPr sz="2000" b="0">
                <a:solidFill>
                  <a:srgbClr val="0A316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a:xfrm>
            <a:off x="1005840" y="6263640"/>
            <a:ext cx="3657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
        <p:nvSpPr>
          <p:cNvPr id="8" name="Date Placeholder 3">
            <a:extLst>
              <a:ext uri="{FF2B5EF4-FFF2-40B4-BE49-F238E27FC236}">
                <a16:creationId xmlns:a16="http://schemas.microsoft.com/office/drawing/2014/main" id="{14D8E201-5475-CA4D-A245-DFE23D3F807A}"/>
              </a:ext>
            </a:extLst>
          </p:cNvPr>
          <p:cNvSpPr>
            <a:spLocks noGrp="1"/>
          </p:cNvSpPr>
          <p:nvPr>
            <p:ph type="dt" sz="half" idx="10"/>
          </p:nvPr>
        </p:nvSpPr>
        <p:spPr>
          <a:xfrm>
            <a:off x="6689598" y="6263640"/>
            <a:ext cx="1997202" cy="365125"/>
          </a:xfrm>
          <a:prstGeom prst="rect">
            <a:avLst/>
          </a:prstGeom>
        </p:spPr>
        <p:txBody>
          <a:body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8_Title and Content">
  <p:cSld name="8_Title and Content">
    <p:spTree>
      <p:nvGrpSpPr>
        <p:cNvPr id="1" name="Shape 18"/>
        <p:cNvGrpSpPr/>
        <p:nvPr/>
      </p:nvGrpSpPr>
      <p:grpSpPr>
        <a:xfrm>
          <a:off x="0" y="0"/>
          <a:ext cx="0" cy="0"/>
          <a:chOff x="0" y="0"/>
          <a:chExt cx="0" cy="0"/>
        </a:xfrm>
      </p:grpSpPr>
      <p:sp>
        <p:nvSpPr>
          <p:cNvPr id="19" name="Google Shape;19;p2"/>
          <p:cNvSpPr txBox="1">
            <a:spLocks noGrp="1"/>
          </p:cNvSpPr>
          <p:nvPr>
            <p:ph type="body" idx="1"/>
          </p:nvPr>
        </p:nvSpPr>
        <p:spPr>
          <a:xfrm>
            <a:off x="457200" y="2080669"/>
            <a:ext cx="8229600" cy="4324367"/>
          </a:xfrm>
          <a:prstGeom prst="rect">
            <a:avLst/>
          </a:prstGeom>
          <a:noFill/>
          <a:ln>
            <a:noFill/>
          </a:ln>
        </p:spPr>
        <p:txBody>
          <a:bodyPr spcFirstLastPara="1" wrap="square" lIns="91425" tIns="45700" rIns="91425" bIns="45700" anchor="t" anchorCtr="0">
            <a:noAutofit/>
          </a:bodyPr>
          <a:lstStyle>
            <a:lvl1pPr marL="342900" lvl="0" indent="-171450" algn="l">
              <a:lnSpc>
                <a:spcPct val="90000"/>
              </a:lnSpc>
              <a:spcBef>
                <a:spcPts val="750"/>
              </a:spcBef>
              <a:spcAft>
                <a:spcPts val="0"/>
              </a:spcAft>
              <a:buClr>
                <a:srgbClr val="0A3161"/>
              </a:buClr>
              <a:buSzPts val="2800"/>
              <a:buNone/>
              <a:defRPr sz="2100">
                <a:solidFill>
                  <a:srgbClr val="0A3161"/>
                </a:solidFill>
              </a:defRPr>
            </a:lvl1pPr>
            <a:lvl2pPr marL="685800" lvl="1" indent="-171450" algn="l">
              <a:lnSpc>
                <a:spcPct val="90000"/>
              </a:lnSpc>
              <a:spcBef>
                <a:spcPts val="750"/>
              </a:spcBef>
              <a:spcAft>
                <a:spcPts val="0"/>
              </a:spcAft>
              <a:buSzPts val="1800"/>
              <a:buNone/>
              <a:defRPr/>
            </a:lvl2pPr>
            <a:lvl3pPr marL="1028700" lvl="2" indent="-257175" algn="l">
              <a:lnSpc>
                <a:spcPct val="90000"/>
              </a:lnSpc>
              <a:spcBef>
                <a:spcPts val="750"/>
              </a:spcBef>
              <a:spcAft>
                <a:spcPts val="0"/>
              </a:spcAft>
              <a:buSzPts val="1800"/>
              <a:buChar char="•"/>
              <a:defRPr/>
            </a:lvl3pPr>
            <a:lvl4pPr marL="1371600" lvl="3" indent="-257175" algn="l">
              <a:lnSpc>
                <a:spcPct val="90000"/>
              </a:lnSpc>
              <a:spcBef>
                <a:spcPts val="450"/>
              </a:spcBef>
              <a:spcAft>
                <a:spcPts val="0"/>
              </a:spcAft>
              <a:buSzPts val="1800"/>
              <a:buChar char="•"/>
              <a:defRPr/>
            </a:lvl4pPr>
            <a:lvl5pPr marL="1714500" lvl="4" indent="-257175" algn="l">
              <a:lnSpc>
                <a:spcPct val="90000"/>
              </a:lnSpc>
              <a:spcBef>
                <a:spcPts val="375"/>
              </a:spcBef>
              <a:spcAft>
                <a:spcPts val="0"/>
              </a:spcAft>
              <a:buClr>
                <a:schemeClr val="dk1"/>
              </a:buClr>
              <a:buSzPts val="1800"/>
              <a:buAutoNum type="arabicPeriod"/>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20" name="Google Shape;20;p2"/>
          <p:cNvSpPr txBox="1">
            <a:spLocks noGrp="1"/>
          </p:cNvSpPr>
          <p:nvPr>
            <p:ph type="body" idx="2"/>
          </p:nvPr>
        </p:nvSpPr>
        <p:spPr>
          <a:xfrm>
            <a:off x="3138057" y="0"/>
            <a:ext cx="4821238" cy="936434"/>
          </a:xfrm>
          <a:prstGeom prst="rect">
            <a:avLst/>
          </a:prstGeom>
          <a:noFill/>
          <a:ln>
            <a:noFill/>
          </a:ln>
        </p:spPr>
        <p:txBody>
          <a:bodyPr spcFirstLastPara="1" wrap="square" lIns="91425" tIns="45700" rIns="91425" bIns="45700" anchor="ctr" anchorCtr="0">
            <a:normAutofit/>
          </a:bodyPr>
          <a:lstStyle>
            <a:lvl1pPr marL="342900" lvl="0" indent="-171450" algn="l">
              <a:lnSpc>
                <a:spcPct val="90000"/>
              </a:lnSpc>
              <a:spcBef>
                <a:spcPts val="750"/>
              </a:spcBef>
              <a:spcAft>
                <a:spcPts val="0"/>
              </a:spcAft>
              <a:buClr>
                <a:srgbClr val="0A3161"/>
              </a:buClr>
              <a:buSzPts val="2400"/>
              <a:buNone/>
              <a:defRPr sz="1800" b="1" i="0">
                <a:solidFill>
                  <a:srgbClr val="0A3161"/>
                </a:solidFill>
                <a:latin typeface="Arial"/>
                <a:ea typeface="Arial"/>
                <a:cs typeface="Arial"/>
                <a:sym typeface="Arial"/>
              </a:defRPr>
            </a:lvl1pPr>
            <a:lvl2pPr marL="685800" lvl="1" indent="-171450" algn="l">
              <a:lnSpc>
                <a:spcPct val="90000"/>
              </a:lnSpc>
              <a:spcBef>
                <a:spcPts val="750"/>
              </a:spcBef>
              <a:spcAft>
                <a:spcPts val="0"/>
              </a:spcAft>
              <a:buSzPts val="1800"/>
              <a:buNone/>
              <a:defRPr/>
            </a:lvl2pPr>
            <a:lvl3pPr marL="1028700" lvl="2" indent="-257175" algn="l">
              <a:lnSpc>
                <a:spcPct val="90000"/>
              </a:lnSpc>
              <a:spcBef>
                <a:spcPts val="750"/>
              </a:spcBef>
              <a:spcAft>
                <a:spcPts val="0"/>
              </a:spcAft>
              <a:buSzPts val="1800"/>
              <a:buChar char="•"/>
              <a:defRPr/>
            </a:lvl3pPr>
            <a:lvl4pPr marL="1371600" lvl="3" indent="-257175" algn="l">
              <a:lnSpc>
                <a:spcPct val="90000"/>
              </a:lnSpc>
              <a:spcBef>
                <a:spcPts val="450"/>
              </a:spcBef>
              <a:spcAft>
                <a:spcPts val="0"/>
              </a:spcAft>
              <a:buSzPts val="1800"/>
              <a:buChar char="•"/>
              <a:defRPr/>
            </a:lvl4pPr>
            <a:lvl5pPr marL="1714500" lvl="4" indent="-257175" algn="l">
              <a:lnSpc>
                <a:spcPct val="90000"/>
              </a:lnSpc>
              <a:spcBef>
                <a:spcPts val="375"/>
              </a:spcBef>
              <a:spcAft>
                <a:spcPts val="0"/>
              </a:spcAft>
              <a:buClr>
                <a:schemeClr val="dk1"/>
              </a:buClr>
              <a:buSzPts val="1800"/>
              <a:buAutoNum type="arabicPeriod"/>
              <a:defRPr/>
            </a:lvl5pPr>
            <a:lvl6pPr marL="2057400" lvl="5" indent="-257175" algn="l">
              <a:lnSpc>
                <a:spcPct val="90000"/>
              </a:lnSpc>
              <a:spcBef>
                <a:spcPts val="375"/>
              </a:spcBef>
              <a:spcAft>
                <a:spcPts val="0"/>
              </a:spcAft>
              <a:buClr>
                <a:schemeClr val="dk1"/>
              </a:buClr>
              <a:buSzPts val="1800"/>
              <a:buChar char="•"/>
              <a:defRPr/>
            </a:lvl6pPr>
            <a:lvl7pPr marL="2400300" lvl="6" indent="-257175" algn="l">
              <a:lnSpc>
                <a:spcPct val="90000"/>
              </a:lnSpc>
              <a:spcBef>
                <a:spcPts val="375"/>
              </a:spcBef>
              <a:spcAft>
                <a:spcPts val="0"/>
              </a:spcAft>
              <a:buClr>
                <a:schemeClr val="dk1"/>
              </a:buClr>
              <a:buSzPts val="1800"/>
              <a:buChar char="•"/>
              <a:defRPr/>
            </a:lvl7pPr>
            <a:lvl8pPr marL="2743200" lvl="7" indent="-257175" algn="l">
              <a:lnSpc>
                <a:spcPct val="90000"/>
              </a:lnSpc>
              <a:spcBef>
                <a:spcPts val="375"/>
              </a:spcBef>
              <a:spcAft>
                <a:spcPts val="0"/>
              </a:spcAft>
              <a:buClr>
                <a:schemeClr val="dk1"/>
              </a:buClr>
              <a:buSzPts val="1800"/>
              <a:buChar char="•"/>
              <a:defRPr/>
            </a:lvl8pPr>
            <a:lvl9pPr marL="3086100" lvl="8" indent="-257175" algn="l">
              <a:lnSpc>
                <a:spcPct val="90000"/>
              </a:lnSpc>
              <a:spcBef>
                <a:spcPts val="375"/>
              </a:spcBef>
              <a:spcAft>
                <a:spcPts val="0"/>
              </a:spcAft>
              <a:buClr>
                <a:schemeClr val="dk1"/>
              </a:buClr>
              <a:buSzPts val="1800"/>
              <a:buChar char="•"/>
              <a:defRPr/>
            </a:lvl9pPr>
          </a:lstStyle>
          <a:p>
            <a:endParaRPr/>
          </a:p>
        </p:txBody>
      </p:sp>
      <p:sp>
        <p:nvSpPr>
          <p:cNvPr id="21" name="Google Shape;21;p2"/>
          <p:cNvSpPr txBox="1">
            <a:spLocks noGrp="1"/>
          </p:cNvSpPr>
          <p:nvPr>
            <p:ph type="title"/>
          </p:nvPr>
        </p:nvSpPr>
        <p:spPr>
          <a:xfrm>
            <a:off x="1311008" y="1039248"/>
            <a:ext cx="6764357" cy="6858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rgbClr val="0A3161"/>
              </a:buClr>
              <a:buSzPts val="2800"/>
              <a:buFont typeface="Arial"/>
              <a:buNone/>
              <a:defRPr sz="2100">
                <a:solidFill>
                  <a:srgbClr val="0A316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
          <p:cNvSpPr txBox="1">
            <a:spLocks noGrp="1"/>
          </p:cNvSpPr>
          <p:nvPr>
            <p:ph type="sldNum" idx="12"/>
          </p:nvPr>
        </p:nvSpPr>
        <p:spPr>
          <a:xfrm>
            <a:off x="8605684" y="102457"/>
            <a:ext cx="479323" cy="556304"/>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500" b="1" i="0" u="none" strike="noStrike" cap="none">
                <a:solidFill>
                  <a:srgbClr val="0A3161"/>
                </a:solidFill>
                <a:latin typeface="Arial"/>
                <a:ea typeface="Arial"/>
                <a:cs typeface="Arial"/>
                <a:sym typeface="Arial"/>
              </a:defRPr>
            </a:lvl1pPr>
            <a:lvl2pPr marL="0" lvl="1" indent="0" algn="ctr">
              <a:spcBef>
                <a:spcPts val="0"/>
              </a:spcBef>
              <a:buNone/>
              <a:defRPr sz="1500" b="1" i="0" u="none" strike="noStrike" cap="none">
                <a:solidFill>
                  <a:srgbClr val="0A3161"/>
                </a:solidFill>
                <a:latin typeface="Arial"/>
                <a:ea typeface="Arial"/>
                <a:cs typeface="Arial"/>
                <a:sym typeface="Arial"/>
              </a:defRPr>
            </a:lvl2pPr>
            <a:lvl3pPr marL="0" lvl="2" indent="0" algn="ctr">
              <a:spcBef>
                <a:spcPts val="0"/>
              </a:spcBef>
              <a:buNone/>
              <a:defRPr sz="1500" b="1" i="0" u="none" strike="noStrike" cap="none">
                <a:solidFill>
                  <a:srgbClr val="0A3161"/>
                </a:solidFill>
                <a:latin typeface="Arial"/>
                <a:ea typeface="Arial"/>
                <a:cs typeface="Arial"/>
                <a:sym typeface="Arial"/>
              </a:defRPr>
            </a:lvl3pPr>
            <a:lvl4pPr marL="0" lvl="3" indent="0" algn="ctr">
              <a:spcBef>
                <a:spcPts val="0"/>
              </a:spcBef>
              <a:buNone/>
              <a:defRPr sz="1500" b="1" i="0" u="none" strike="noStrike" cap="none">
                <a:solidFill>
                  <a:srgbClr val="0A3161"/>
                </a:solidFill>
                <a:latin typeface="Arial"/>
                <a:ea typeface="Arial"/>
                <a:cs typeface="Arial"/>
                <a:sym typeface="Arial"/>
              </a:defRPr>
            </a:lvl4pPr>
            <a:lvl5pPr marL="0" lvl="4" indent="0" algn="ctr">
              <a:spcBef>
                <a:spcPts val="0"/>
              </a:spcBef>
              <a:buNone/>
              <a:defRPr sz="1500" b="1" i="0" u="none" strike="noStrike" cap="none">
                <a:solidFill>
                  <a:srgbClr val="0A3161"/>
                </a:solidFill>
                <a:latin typeface="Arial"/>
                <a:ea typeface="Arial"/>
                <a:cs typeface="Arial"/>
                <a:sym typeface="Arial"/>
              </a:defRPr>
            </a:lvl5pPr>
            <a:lvl6pPr marL="0" lvl="5" indent="0" algn="ctr">
              <a:spcBef>
                <a:spcPts val="0"/>
              </a:spcBef>
              <a:buNone/>
              <a:defRPr sz="1500" b="1" i="0" u="none" strike="noStrike" cap="none">
                <a:solidFill>
                  <a:srgbClr val="0A3161"/>
                </a:solidFill>
                <a:latin typeface="Arial"/>
                <a:ea typeface="Arial"/>
                <a:cs typeface="Arial"/>
                <a:sym typeface="Arial"/>
              </a:defRPr>
            </a:lvl6pPr>
            <a:lvl7pPr marL="0" lvl="6" indent="0" algn="ctr">
              <a:spcBef>
                <a:spcPts val="0"/>
              </a:spcBef>
              <a:buNone/>
              <a:defRPr sz="1500" b="1" i="0" u="none" strike="noStrike" cap="none">
                <a:solidFill>
                  <a:srgbClr val="0A3161"/>
                </a:solidFill>
                <a:latin typeface="Arial"/>
                <a:ea typeface="Arial"/>
                <a:cs typeface="Arial"/>
                <a:sym typeface="Arial"/>
              </a:defRPr>
            </a:lvl7pPr>
            <a:lvl8pPr marL="0" lvl="7" indent="0" algn="ctr">
              <a:spcBef>
                <a:spcPts val="0"/>
              </a:spcBef>
              <a:buNone/>
              <a:defRPr sz="1500" b="1" i="0" u="none" strike="noStrike" cap="none">
                <a:solidFill>
                  <a:srgbClr val="0A3161"/>
                </a:solidFill>
                <a:latin typeface="Arial"/>
                <a:ea typeface="Arial"/>
                <a:cs typeface="Arial"/>
                <a:sym typeface="Arial"/>
              </a:defRPr>
            </a:lvl8pPr>
            <a:lvl9pPr marL="0" lvl="8" indent="0" algn="ctr">
              <a:spcBef>
                <a:spcPts val="0"/>
              </a:spcBef>
              <a:buNone/>
              <a:defRPr sz="1500" b="1" i="0" u="none" strike="noStrike" cap="none">
                <a:solidFill>
                  <a:srgbClr val="0A3161"/>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53182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EE46-4DFB-E24A-9BE4-15BF51E1FDBF}"/>
              </a:ext>
            </a:extLst>
          </p:cNvPr>
          <p:cNvSpPr>
            <a:spLocks noGrp="1"/>
          </p:cNvSpPr>
          <p:nvPr>
            <p:ph type="ctrTitle" hasCustomPrompt="1"/>
          </p:nvPr>
        </p:nvSpPr>
        <p:spPr>
          <a:xfrm>
            <a:off x="1429356" y="2697938"/>
            <a:ext cx="7293403" cy="2260314"/>
          </a:xfrm>
          <a:prstGeom prst="rect">
            <a:avLst/>
          </a:prstGeom>
        </p:spPr>
        <p:txBody>
          <a:bodyPr anchor="t">
            <a:noAutofit/>
          </a:bodyPr>
          <a:lstStyle>
            <a:lvl1pPr algn="l">
              <a:defRPr sz="4800" b="1" cap="none" baseline="0">
                <a:solidFill>
                  <a:srgbClr val="0A3161"/>
                </a:solidFill>
              </a:defRPr>
            </a:lvl1pPr>
          </a:lstStyle>
          <a:p>
            <a:r>
              <a:rPr lang="en-US" dirty="0"/>
              <a:t>IRS Presentation Title</a:t>
            </a:r>
            <a:br>
              <a:rPr lang="en-US" dirty="0"/>
            </a:br>
            <a:r>
              <a:rPr lang="en-US" dirty="0"/>
              <a:t>Up to Two Lines</a:t>
            </a:r>
          </a:p>
        </p:txBody>
      </p:sp>
      <p:sp>
        <p:nvSpPr>
          <p:cNvPr id="5" name="Text Placeholder 4">
            <a:extLst>
              <a:ext uri="{FF2B5EF4-FFF2-40B4-BE49-F238E27FC236}">
                <a16:creationId xmlns:a16="http://schemas.microsoft.com/office/drawing/2014/main" id="{02AC1B34-1EF2-D340-9784-8CFC27BDC165}"/>
              </a:ext>
            </a:extLst>
          </p:cNvPr>
          <p:cNvSpPr>
            <a:spLocks noGrp="1"/>
          </p:cNvSpPr>
          <p:nvPr>
            <p:ph type="body" sz="quarter" idx="12" hasCustomPrompt="1"/>
          </p:nvPr>
        </p:nvSpPr>
        <p:spPr>
          <a:xfrm>
            <a:off x="1429357" y="1592494"/>
            <a:ext cx="4940621" cy="1043797"/>
          </a:xfrm>
        </p:spPr>
        <p:txBody>
          <a:bodyPr anchor="b"/>
          <a:lstStyle>
            <a:lvl1pPr>
              <a:lnSpc>
                <a:spcPts val="2700"/>
              </a:lnSpc>
              <a:spcBef>
                <a:spcPts val="0"/>
              </a:spcBef>
              <a:spcAft>
                <a:spcPts val="0"/>
              </a:spcAft>
              <a:defRPr sz="1500" b="0" i="0">
                <a:solidFill>
                  <a:srgbClr val="B31942"/>
                </a:solidFill>
              </a:defRPr>
            </a:lvl1pPr>
          </a:lstStyle>
          <a:p>
            <a:pPr lvl="0"/>
            <a:r>
              <a:rPr lang="en-US" dirty="0"/>
              <a:t>Tagline or Other Information</a:t>
            </a:r>
          </a:p>
        </p:txBody>
      </p:sp>
      <p:sp>
        <p:nvSpPr>
          <p:cNvPr id="6" name="Text Placeholder 5">
            <a:extLst>
              <a:ext uri="{FF2B5EF4-FFF2-40B4-BE49-F238E27FC236}">
                <a16:creationId xmlns:a16="http://schemas.microsoft.com/office/drawing/2014/main" id="{875D1B5E-A920-9A48-8A20-C28B0F982964}"/>
              </a:ext>
            </a:extLst>
          </p:cNvPr>
          <p:cNvSpPr>
            <a:spLocks noGrp="1"/>
          </p:cNvSpPr>
          <p:nvPr>
            <p:ph type="body" sz="quarter" idx="13" hasCustomPrompt="1"/>
          </p:nvPr>
        </p:nvSpPr>
        <p:spPr>
          <a:xfrm>
            <a:off x="1491003" y="6022442"/>
            <a:ext cx="3687172" cy="377507"/>
          </a:xfrm>
        </p:spPr>
        <p:txBody>
          <a:bodyPr/>
          <a:lstStyle>
            <a:lvl1pPr>
              <a:defRPr sz="1800" b="0">
                <a:solidFill>
                  <a:srgbClr val="B31942"/>
                </a:solidFill>
              </a:defRPr>
            </a:lvl1pPr>
          </a:lstStyle>
          <a:p>
            <a:pPr lvl="0"/>
            <a:r>
              <a:rPr lang="en-US" dirty="0"/>
              <a:t>Date</a:t>
            </a:r>
          </a:p>
        </p:txBody>
      </p:sp>
    </p:spTree>
    <p:extLst>
      <p:ext uri="{BB962C8B-B14F-4D97-AF65-F5344CB8AC3E}">
        <p14:creationId xmlns:p14="http://schemas.microsoft.com/office/powerpoint/2010/main" val="1459259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26CC8F0A-64BA-4391-B5E8-9D3222202167}"/>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7">
            <a:extLst>
              <a:ext uri="{FF2B5EF4-FFF2-40B4-BE49-F238E27FC236}">
                <a16:creationId xmlns:a16="http://schemas.microsoft.com/office/drawing/2014/main" id="{72A70BD8-2FFF-45E3-9D58-044AB83DD8E9}"/>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8">
            <a:extLst>
              <a:ext uri="{FF2B5EF4-FFF2-40B4-BE49-F238E27FC236}">
                <a16:creationId xmlns:a16="http://schemas.microsoft.com/office/drawing/2014/main" id="{E13450BD-6779-41E8-AB50-8E1E91209A74}"/>
              </a:ext>
            </a:extLst>
          </p:cNvPr>
          <p:cNvSpPr>
            <a:spLocks noGrp="1" noChangeArrowheads="1"/>
          </p:cNvSpPr>
          <p:nvPr>
            <p:ph type="sldNum" sz="quarter" idx="12"/>
          </p:nvPr>
        </p:nvSpPr>
        <p:spPr>
          <a:ln/>
        </p:spPr>
        <p:txBody>
          <a:bodyPr/>
          <a:lstStyle>
            <a:lvl1pPr>
              <a:defRPr/>
            </a:lvl1pPr>
          </a:lstStyle>
          <a:p>
            <a:pPr>
              <a:defRPr/>
            </a:pPr>
            <a:fld id="{E9756F47-50CE-485F-ACD5-EA6DFF797E7C}" type="slidenum">
              <a:rPr lang="en-US" altLang="en-US"/>
              <a:pPr>
                <a:defRPr/>
              </a:pPr>
              <a:t>‹#›</a:t>
            </a:fld>
            <a:endParaRPr lang="en-US" altLang="en-US" dirty="0"/>
          </a:p>
        </p:txBody>
      </p:sp>
      <p:sp>
        <p:nvSpPr>
          <p:cNvPr id="8" name="Title 7">
            <a:extLst>
              <a:ext uri="{FF2B5EF4-FFF2-40B4-BE49-F238E27FC236}">
                <a16:creationId xmlns:a16="http://schemas.microsoft.com/office/drawing/2014/main" id="{D594B784-2250-4304-B018-62F27231495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600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3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A904BEA-C508-4C7A-86B8-B8D93433C47C}"/>
              </a:ext>
            </a:extLst>
          </p:cNvPr>
          <p:cNvSpPr>
            <a:spLocks noGrp="1"/>
          </p:cNvSpPr>
          <p:nvPr>
            <p:ph type="ctrTitle" hasCustomPrompt="1"/>
          </p:nvPr>
        </p:nvSpPr>
        <p:spPr>
          <a:xfrm>
            <a:off x="1429356" y="2697938"/>
            <a:ext cx="7293403" cy="2260314"/>
          </a:xfrm>
          <a:prstGeom prst="rect">
            <a:avLst/>
          </a:prstGeom>
        </p:spPr>
        <p:txBody>
          <a:bodyPr anchor="t">
            <a:noAutofit/>
          </a:bodyPr>
          <a:lstStyle>
            <a:lvl1pPr algn="l">
              <a:defRPr sz="4800" b="1" cap="none" baseline="0">
                <a:solidFill>
                  <a:srgbClr val="0A3161"/>
                </a:solidFill>
              </a:defRPr>
            </a:lvl1pPr>
          </a:lstStyle>
          <a:p>
            <a:r>
              <a:rPr lang="en-US" dirty="0"/>
              <a:t>IRS Presentation Title</a:t>
            </a:r>
            <a:br>
              <a:rPr lang="en-US" dirty="0"/>
            </a:br>
            <a:r>
              <a:rPr lang="en-US" dirty="0"/>
              <a:t>Up to Two Lines</a:t>
            </a:r>
          </a:p>
        </p:txBody>
      </p:sp>
      <p:sp>
        <p:nvSpPr>
          <p:cNvPr id="11" name="Text Placeholder 4">
            <a:extLst>
              <a:ext uri="{FF2B5EF4-FFF2-40B4-BE49-F238E27FC236}">
                <a16:creationId xmlns:a16="http://schemas.microsoft.com/office/drawing/2014/main" id="{77405601-F65E-4D95-A579-157F240575D2}"/>
              </a:ext>
            </a:extLst>
          </p:cNvPr>
          <p:cNvSpPr>
            <a:spLocks noGrp="1"/>
          </p:cNvSpPr>
          <p:nvPr>
            <p:ph type="body" sz="quarter" idx="12" hasCustomPrompt="1"/>
          </p:nvPr>
        </p:nvSpPr>
        <p:spPr>
          <a:xfrm>
            <a:off x="1429357" y="1592494"/>
            <a:ext cx="4940621" cy="1043797"/>
          </a:xfrm>
        </p:spPr>
        <p:txBody>
          <a:bodyPr anchor="b"/>
          <a:lstStyle>
            <a:lvl1pPr>
              <a:lnSpc>
                <a:spcPts val="2700"/>
              </a:lnSpc>
              <a:spcBef>
                <a:spcPts val="0"/>
              </a:spcBef>
              <a:spcAft>
                <a:spcPts val="0"/>
              </a:spcAft>
              <a:defRPr sz="1500" b="0" i="0">
                <a:solidFill>
                  <a:srgbClr val="B31942"/>
                </a:solidFill>
              </a:defRPr>
            </a:lvl1pPr>
          </a:lstStyle>
          <a:p>
            <a:pPr lvl="0"/>
            <a:r>
              <a:rPr lang="en-US" dirty="0"/>
              <a:t>Tagline or Other Information</a:t>
            </a:r>
          </a:p>
        </p:txBody>
      </p:sp>
      <p:sp>
        <p:nvSpPr>
          <p:cNvPr id="12" name="Text Placeholder 5">
            <a:extLst>
              <a:ext uri="{FF2B5EF4-FFF2-40B4-BE49-F238E27FC236}">
                <a16:creationId xmlns:a16="http://schemas.microsoft.com/office/drawing/2014/main" id="{BCE6CDB1-ECD4-4EA0-8BD2-CBE6FCA16B5F}"/>
              </a:ext>
            </a:extLst>
          </p:cNvPr>
          <p:cNvSpPr>
            <a:spLocks noGrp="1"/>
          </p:cNvSpPr>
          <p:nvPr>
            <p:ph type="body" sz="quarter" idx="13" hasCustomPrompt="1"/>
          </p:nvPr>
        </p:nvSpPr>
        <p:spPr>
          <a:xfrm>
            <a:off x="1491003" y="6022442"/>
            <a:ext cx="3687172" cy="377507"/>
          </a:xfrm>
        </p:spPr>
        <p:txBody>
          <a:bodyPr/>
          <a:lstStyle>
            <a:lvl1pPr>
              <a:defRPr sz="1800" b="0">
                <a:solidFill>
                  <a:srgbClr val="B31942"/>
                </a:solidFill>
              </a:defRPr>
            </a:lvl1pPr>
          </a:lstStyle>
          <a:p>
            <a:pPr lvl="0"/>
            <a:r>
              <a:rPr lang="en-US" dirty="0"/>
              <a:t>Date</a:t>
            </a:r>
          </a:p>
        </p:txBody>
      </p:sp>
      <p:sp>
        <p:nvSpPr>
          <p:cNvPr id="5" name="Text Placeholder 8">
            <a:extLst>
              <a:ext uri="{FF2B5EF4-FFF2-40B4-BE49-F238E27FC236}">
                <a16:creationId xmlns:a16="http://schemas.microsoft.com/office/drawing/2014/main" id="{8F239174-F477-0E4F-B615-FB3C15EDE843}"/>
              </a:ext>
            </a:extLst>
          </p:cNvPr>
          <p:cNvSpPr>
            <a:spLocks noGrp="1"/>
          </p:cNvSpPr>
          <p:nvPr>
            <p:ph type="body" sz="quarter" idx="20" hasCustomPrompt="1"/>
          </p:nvPr>
        </p:nvSpPr>
        <p:spPr>
          <a:xfrm>
            <a:off x="4063479" y="315121"/>
            <a:ext cx="4659280" cy="496852"/>
          </a:xfrm>
        </p:spPr>
        <p:txBody>
          <a:bodyPr/>
          <a:lstStyle>
            <a:lvl1pPr>
              <a:defRPr sz="1700">
                <a:solidFill>
                  <a:srgbClr val="0A3161"/>
                </a:solidFill>
                <a:latin typeface="+mj-lt"/>
              </a:defRPr>
            </a:lvl1pPr>
          </a:lstStyle>
          <a:p>
            <a:pPr lvl="0"/>
            <a:r>
              <a:rPr lang="en-US" dirty="0"/>
              <a:t>Click to enter text</a:t>
            </a:r>
          </a:p>
        </p:txBody>
      </p:sp>
    </p:spTree>
    <p:extLst>
      <p:ext uri="{BB962C8B-B14F-4D97-AF65-F5344CB8AC3E}">
        <p14:creationId xmlns:p14="http://schemas.microsoft.com/office/powerpoint/2010/main" val="227024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3 Alt Title Slide Wayfin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77EB164F-574A-4B1F-A6EE-417315912B23}"/>
              </a:ext>
            </a:extLst>
          </p:cNvPr>
          <p:cNvSpPr>
            <a:spLocks noGrp="1"/>
          </p:cNvSpPr>
          <p:nvPr>
            <p:ph type="pic" sz="quarter" idx="14"/>
          </p:nvPr>
        </p:nvSpPr>
        <p:spPr>
          <a:xfrm>
            <a:off x="0" y="914400"/>
            <a:ext cx="9144000" cy="5943600"/>
          </a:xfrm>
          <a:solidFill>
            <a:srgbClr val="0A3161"/>
          </a:solidFill>
          <a:ln>
            <a:noFill/>
          </a:ln>
          <a:effectLst>
            <a:innerShdw blurRad="177800" dist="88900" dir="16200000">
              <a:prstClr val="black">
                <a:alpha val="30000"/>
              </a:prstClr>
            </a:innerShdw>
          </a:effectLst>
        </p:spPr>
        <p:txBody>
          <a:bodyPr tIns="2286000" anchor="t"/>
          <a:lstStyle>
            <a:lvl1pPr algn="ctr">
              <a:defRPr sz="2400">
                <a:solidFill>
                  <a:schemeClr val="bg1"/>
                </a:solidFill>
              </a:defRPr>
            </a:lvl1pPr>
          </a:lstStyle>
          <a:p>
            <a:r>
              <a:rPr lang="en-US"/>
              <a:t>Click icon to add picture</a:t>
            </a:r>
            <a:endParaRPr lang="en-US" dirty="0"/>
          </a:p>
        </p:txBody>
      </p:sp>
      <p:sp>
        <p:nvSpPr>
          <p:cNvPr id="9" name="Text Placeholder 3">
            <a:extLst>
              <a:ext uri="{FF2B5EF4-FFF2-40B4-BE49-F238E27FC236}">
                <a16:creationId xmlns:a16="http://schemas.microsoft.com/office/drawing/2014/main" id="{0949DA81-AAA2-4E01-A9F3-3A3434794CBC}"/>
              </a:ext>
            </a:extLst>
          </p:cNvPr>
          <p:cNvSpPr>
            <a:spLocks noGrp="1"/>
          </p:cNvSpPr>
          <p:nvPr>
            <p:ph type="body" sz="quarter" idx="11" hasCustomPrompt="1"/>
          </p:nvPr>
        </p:nvSpPr>
        <p:spPr>
          <a:xfrm>
            <a:off x="3128962" y="272234"/>
            <a:ext cx="5067587" cy="487930"/>
          </a:xfrm>
        </p:spPr>
        <p:txBody>
          <a:bodyPr/>
          <a:lstStyle>
            <a:lvl1pPr>
              <a:defRPr sz="1700">
                <a:solidFill>
                  <a:srgbClr val="0A3161"/>
                </a:solidFill>
                <a:latin typeface="Arial Black" panose="020B0A04020102020204" pitchFamily="34" charset="0"/>
              </a:defRPr>
            </a:lvl1pPr>
            <a:lvl2pPr>
              <a:defRPr sz="1000">
                <a:solidFill>
                  <a:srgbClr val="0A3161"/>
                </a:solidFill>
                <a:latin typeface="Arial Black" panose="020B0A04020102020204" pitchFamily="34" charset="0"/>
              </a:defRPr>
            </a:lvl2pPr>
            <a:lvl3pPr>
              <a:defRPr sz="1000">
                <a:solidFill>
                  <a:srgbClr val="0A3161"/>
                </a:solidFill>
                <a:latin typeface="Arial Black" panose="020B0A04020102020204" pitchFamily="34" charset="0"/>
              </a:defRPr>
            </a:lvl3pPr>
            <a:lvl4pPr>
              <a:defRPr sz="1000">
                <a:solidFill>
                  <a:srgbClr val="0A3161"/>
                </a:solidFill>
                <a:latin typeface="Arial Black" panose="020B0A04020102020204" pitchFamily="34" charset="0"/>
              </a:defRPr>
            </a:lvl4pPr>
            <a:lvl5pPr>
              <a:defRPr sz="1000">
                <a:solidFill>
                  <a:srgbClr val="0A3161"/>
                </a:solidFill>
                <a:latin typeface="Arial Black" panose="020B0A04020102020204" pitchFamily="34" charset="0"/>
              </a:defRPr>
            </a:lvl5pPr>
          </a:lstStyle>
          <a:p>
            <a:pPr lvl="0"/>
            <a:r>
              <a:rPr lang="en-US" dirty="0"/>
              <a:t>Click to enter text</a:t>
            </a:r>
          </a:p>
        </p:txBody>
      </p:sp>
      <p:cxnSp>
        <p:nvCxnSpPr>
          <p:cNvPr id="14" name="Straight Connector 13">
            <a:extLst>
              <a:ext uri="{FF2B5EF4-FFF2-40B4-BE49-F238E27FC236}">
                <a16:creationId xmlns:a16="http://schemas.microsoft.com/office/drawing/2014/main" id="{03871DBE-D93C-4005-9968-84FBBBB9F059}"/>
              </a:ext>
            </a:extLst>
          </p:cNvPr>
          <p:cNvCxnSpPr/>
          <p:nvPr userDrawn="1"/>
        </p:nvCxnSpPr>
        <p:spPr>
          <a:xfrm flipH="1">
            <a:off x="-1" y="4850650"/>
            <a:ext cx="6400800" cy="0"/>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920BD7DB-EA04-40E5-931E-B290551844A6}"/>
              </a:ext>
            </a:extLst>
          </p:cNvPr>
          <p:cNvSpPr>
            <a:spLocks noGrp="1"/>
          </p:cNvSpPr>
          <p:nvPr>
            <p:ph type="ctrTitle" hasCustomPrompt="1"/>
          </p:nvPr>
        </p:nvSpPr>
        <p:spPr>
          <a:xfrm>
            <a:off x="-1" y="4868980"/>
            <a:ext cx="6400800" cy="640080"/>
          </a:xfrm>
          <a:prstGeom prst="rect">
            <a:avLst/>
          </a:prstGeom>
          <a:solidFill>
            <a:schemeClr val="bg1"/>
          </a:solidFill>
        </p:spPr>
        <p:txBody>
          <a:bodyPr lIns="914400" tIns="182880" rIns="0" anchor="t">
            <a:noAutofit/>
          </a:bodyPr>
          <a:lstStyle>
            <a:lvl1pPr algn="l">
              <a:defRPr sz="2800" b="1" cap="none" baseline="0">
                <a:solidFill>
                  <a:srgbClr val="0A3161"/>
                </a:solidFill>
              </a:defRPr>
            </a:lvl1pPr>
          </a:lstStyle>
          <a:p>
            <a:r>
              <a:rPr lang="en-US" dirty="0"/>
              <a:t>Presentation Title</a:t>
            </a:r>
          </a:p>
        </p:txBody>
      </p:sp>
      <p:sp>
        <p:nvSpPr>
          <p:cNvPr id="17" name="Text Placeholder 4">
            <a:extLst>
              <a:ext uri="{FF2B5EF4-FFF2-40B4-BE49-F238E27FC236}">
                <a16:creationId xmlns:a16="http://schemas.microsoft.com/office/drawing/2014/main" id="{CD66D28F-9F74-4294-A2DE-A004F1EAA9A1}"/>
              </a:ext>
            </a:extLst>
          </p:cNvPr>
          <p:cNvSpPr>
            <a:spLocks noGrp="1"/>
          </p:cNvSpPr>
          <p:nvPr>
            <p:ph type="body" sz="quarter" idx="12" hasCustomPrompt="1"/>
          </p:nvPr>
        </p:nvSpPr>
        <p:spPr>
          <a:xfrm>
            <a:off x="-1" y="5484314"/>
            <a:ext cx="6400800" cy="731520"/>
          </a:xfrm>
          <a:solidFill>
            <a:schemeClr val="bg1"/>
          </a:solidFill>
        </p:spPr>
        <p:txBody>
          <a:bodyPr lIns="914400" anchor="t" anchorCtr="0"/>
          <a:lstStyle>
            <a:lvl1pPr>
              <a:lnSpc>
                <a:spcPct val="100000"/>
              </a:lnSpc>
              <a:spcBef>
                <a:spcPts val="0"/>
              </a:spcBef>
              <a:spcAft>
                <a:spcPts val="0"/>
              </a:spcAft>
              <a:defRPr sz="1800" b="0" i="0">
                <a:solidFill>
                  <a:srgbClr val="0A3161"/>
                </a:solidFill>
              </a:defRPr>
            </a:lvl1pPr>
          </a:lstStyle>
          <a:p>
            <a:pPr lvl="0"/>
            <a:r>
              <a:rPr lang="en-US" dirty="0"/>
              <a:t>Tagline or Other Information</a:t>
            </a:r>
          </a:p>
        </p:txBody>
      </p:sp>
      <p:cxnSp>
        <p:nvCxnSpPr>
          <p:cNvPr id="11" name="Straight Connector 10">
            <a:extLst>
              <a:ext uri="{FF2B5EF4-FFF2-40B4-BE49-F238E27FC236}">
                <a16:creationId xmlns:a16="http://schemas.microsoft.com/office/drawing/2014/main" id="{72FA479B-4ACF-45EA-AEA8-7B41ADC61533}"/>
              </a:ext>
            </a:extLst>
          </p:cNvPr>
          <p:cNvCxnSpPr/>
          <p:nvPr userDrawn="1"/>
        </p:nvCxnSpPr>
        <p:spPr>
          <a:xfrm flipH="1">
            <a:off x="0" y="4800300"/>
            <a:ext cx="6400800" cy="0"/>
          </a:xfrm>
          <a:prstGeom prst="line">
            <a:avLst/>
          </a:prstGeom>
          <a:ln w="1016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97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016"/>
            <a:ext cx="5486400" cy="685800"/>
          </a:xfrm>
          <a:prstGeom prst="rect">
            <a:avLst/>
          </a:prstGeom>
        </p:spPr>
        <p:txBody>
          <a:bodyPr/>
          <a:lstStyle>
            <a:lvl1pPr>
              <a:defRPr/>
            </a:lvl1pPr>
          </a:lstStyle>
          <a:p>
            <a:r>
              <a:rPr lang="en-US" dirty="0"/>
              <a:t>Click to add content</a:t>
            </a:r>
          </a:p>
        </p:txBody>
      </p:sp>
      <p:sp>
        <p:nvSpPr>
          <p:cNvPr id="3" name="Content Placeholder 2"/>
          <p:cNvSpPr>
            <a:spLocks noGrp="1"/>
          </p:cNvSpPr>
          <p:nvPr>
            <p:ph idx="1" hasCustomPrompt="1"/>
          </p:nvPr>
        </p:nvSpPr>
        <p:spPr>
          <a:xfrm>
            <a:off x="457200" y="1188720"/>
            <a:ext cx="8229600" cy="1097280"/>
          </a:xfrm>
        </p:spPr>
        <p:txBody>
          <a:bodyPr>
            <a:noAutofit/>
          </a:bodyPr>
          <a:lstStyle>
            <a:lvl4pPr>
              <a:defRPr>
                <a:solidFill>
                  <a:schemeClr val="accent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
        <p:nvSpPr>
          <p:cNvPr id="7" name="Date Placeholder 3">
            <a:extLst>
              <a:ext uri="{FF2B5EF4-FFF2-40B4-BE49-F238E27FC236}">
                <a16:creationId xmlns:a16="http://schemas.microsoft.com/office/drawing/2014/main" id="{64F503E4-B178-2543-9E7A-6410A16C659A}"/>
              </a:ext>
            </a:extLst>
          </p:cNvPr>
          <p:cNvSpPr>
            <a:spLocks noGrp="1"/>
          </p:cNvSpPr>
          <p:nvPr>
            <p:ph type="dt" sz="half" idx="10"/>
          </p:nvPr>
        </p:nvSpPr>
        <p:spPr>
          <a:xfrm>
            <a:off x="6689598" y="6263640"/>
            <a:ext cx="1997202" cy="365125"/>
          </a:xfrm>
          <a:prstGeom prst="rect">
            <a:avLst/>
          </a:prstGeom>
        </p:spPr>
        <p:txBody>
          <a:bodyPr/>
          <a:lstStyle/>
          <a:p>
            <a:endParaRPr lang="en-US"/>
          </a:p>
        </p:txBody>
      </p:sp>
      <p:sp>
        <p:nvSpPr>
          <p:cNvPr id="9" name="Content Placeholder 2">
            <a:extLst>
              <a:ext uri="{FF2B5EF4-FFF2-40B4-BE49-F238E27FC236}">
                <a16:creationId xmlns:a16="http://schemas.microsoft.com/office/drawing/2014/main" id="{D56A1EA6-5B53-47FB-8EDF-436087D9FBD8}"/>
              </a:ext>
            </a:extLst>
          </p:cNvPr>
          <p:cNvSpPr>
            <a:spLocks noGrp="1"/>
          </p:cNvSpPr>
          <p:nvPr>
            <p:ph idx="13"/>
          </p:nvPr>
        </p:nvSpPr>
        <p:spPr>
          <a:xfrm>
            <a:off x="-3571663" y="1032474"/>
            <a:ext cx="3388242" cy="1097280"/>
          </a:xfrm>
        </p:spPr>
        <p:txBody>
          <a:bodyPr>
            <a:noAutofit/>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a:t>Click to edit Master text styles</a:t>
            </a:r>
          </a:p>
        </p:txBody>
      </p:sp>
      <p:sp>
        <p:nvSpPr>
          <p:cNvPr id="10" name="Content Placeholder 2">
            <a:extLst>
              <a:ext uri="{FF2B5EF4-FFF2-40B4-BE49-F238E27FC236}">
                <a16:creationId xmlns:a16="http://schemas.microsoft.com/office/drawing/2014/main" id="{2C6C6F1D-020E-42C9-960A-9F61F2ED87E2}"/>
              </a:ext>
            </a:extLst>
          </p:cNvPr>
          <p:cNvSpPr>
            <a:spLocks noGrp="1"/>
          </p:cNvSpPr>
          <p:nvPr>
            <p:ph idx="14" hasCustomPrompt="1"/>
          </p:nvPr>
        </p:nvSpPr>
        <p:spPr>
          <a:xfrm>
            <a:off x="457200" y="2032236"/>
            <a:ext cx="8229600" cy="4017690"/>
          </a:xfrm>
        </p:spPr>
        <p:txBody>
          <a:bodyPr>
            <a:noAutofit/>
          </a:bodyPr>
          <a:lstStyle>
            <a:lvl4pPr>
              <a:defRPr>
                <a:solidFill>
                  <a:schemeClr val="accent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5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016"/>
            <a:ext cx="5486400" cy="685800"/>
          </a:xfrm>
          <a:prstGeom prst="rect">
            <a:avLst/>
          </a:prstGeom>
        </p:spPr>
        <p:txBody>
          <a:bodyPr/>
          <a:lstStyle>
            <a:lvl1pPr>
              <a:defRPr/>
            </a:lvl1pPr>
          </a:lstStyle>
          <a:p>
            <a:r>
              <a:rPr lang="en-US" dirty="0"/>
              <a:t>Click to add content</a:t>
            </a:r>
          </a:p>
        </p:txBody>
      </p:sp>
      <p:sp>
        <p:nvSpPr>
          <p:cNvPr id="3" name="Content Placeholder 2"/>
          <p:cNvSpPr>
            <a:spLocks noGrp="1"/>
          </p:cNvSpPr>
          <p:nvPr>
            <p:ph idx="1"/>
          </p:nvPr>
        </p:nvSpPr>
        <p:spPr>
          <a:xfrm>
            <a:off x="457200" y="1188720"/>
            <a:ext cx="3910260" cy="4846320"/>
          </a:xfrm>
        </p:spPr>
        <p:txBody>
          <a:bodyPr>
            <a:noAutofit/>
          </a:bodyPr>
          <a:lstStyle>
            <a:lvl1pPr>
              <a:defRPr sz="2000" b="0">
                <a:solidFill>
                  <a:srgbClr val="0A3161"/>
                </a:solidFill>
              </a:defRPr>
            </a:lvl1pPr>
            <a:lvl2pPr>
              <a:defRPr sz="1200">
                <a:solidFill>
                  <a:srgbClr val="0A3161"/>
                </a:solidFill>
              </a:defRPr>
            </a:lvl2pPr>
            <a:lvl3pPr>
              <a:defRPr sz="1200">
                <a:solidFill>
                  <a:srgbClr val="0A3161"/>
                </a:solidFill>
              </a:defRPr>
            </a:lvl3pPr>
            <a:lvl4pPr>
              <a:defRPr sz="1200">
                <a:solidFill>
                  <a:srgbClr val="0A3161"/>
                </a:solidFill>
              </a:defRPr>
            </a:lvl4pPr>
            <a:lvl5pPr>
              <a:defRPr sz="1200">
                <a:solidFill>
                  <a:srgbClr val="0A3161"/>
                </a:solidFill>
              </a:defRPr>
            </a:lvl5pPr>
          </a:lstStyle>
          <a:p>
            <a:pPr lvl="0"/>
            <a:r>
              <a:rPr lang="en-US"/>
              <a:t>Click to edit Master text styles</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
        <p:nvSpPr>
          <p:cNvPr id="7" name="Date Placeholder 3">
            <a:extLst>
              <a:ext uri="{FF2B5EF4-FFF2-40B4-BE49-F238E27FC236}">
                <a16:creationId xmlns:a16="http://schemas.microsoft.com/office/drawing/2014/main" id="{64F503E4-B178-2543-9E7A-6410A16C659A}"/>
              </a:ext>
            </a:extLst>
          </p:cNvPr>
          <p:cNvSpPr>
            <a:spLocks noGrp="1"/>
          </p:cNvSpPr>
          <p:nvPr>
            <p:ph type="dt" sz="half" idx="10"/>
          </p:nvPr>
        </p:nvSpPr>
        <p:spPr>
          <a:xfrm>
            <a:off x="6689598" y="6263640"/>
            <a:ext cx="1997202" cy="365125"/>
          </a:xfrm>
          <a:prstGeom prst="rect">
            <a:avLst/>
          </a:prstGeom>
        </p:spPr>
        <p:txBody>
          <a:bodyPr/>
          <a:lstStyle/>
          <a:p>
            <a:endParaRPr lang="en-US"/>
          </a:p>
        </p:txBody>
      </p:sp>
      <p:sp>
        <p:nvSpPr>
          <p:cNvPr id="11" name="Content Placeholder 2">
            <a:extLst>
              <a:ext uri="{FF2B5EF4-FFF2-40B4-BE49-F238E27FC236}">
                <a16:creationId xmlns:a16="http://schemas.microsoft.com/office/drawing/2014/main" id="{7FF43E72-053D-408B-A5B9-99FD79864FFF}"/>
              </a:ext>
            </a:extLst>
          </p:cNvPr>
          <p:cNvSpPr>
            <a:spLocks noGrp="1"/>
          </p:cNvSpPr>
          <p:nvPr>
            <p:ph idx="13"/>
          </p:nvPr>
        </p:nvSpPr>
        <p:spPr>
          <a:xfrm>
            <a:off x="-2508586" y="1205287"/>
            <a:ext cx="2358784" cy="1237124"/>
          </a:xfrm>
        </p:spPr>
        <p:txBody>
          <a:bodyPr>
            <a:noAutofit/>
          </a:bodyPr>
          <a:lstStyle>
            <a:lvl1pPr>
              <a:defRPr sz="1050" b="0">
                <a:solidFill>
                  <a:srgbClr val="0A3161"/>
                </a:solidFill>
              </a:defRPr>
            </a:lvl1pPr>
            <a:lvl2pPr>
              <a:defRPr sz="1200">
                <a:solidFill>
                  <a:srgbClr val="0A3161"/>
                </a:solidFill>
              </a:defRPr>
            </a:lvl2pPr>
            <a:lvl3pPr>
              <a:defRPr sz="1200">
                <a:solidFill>
                  <a:srgbClr val="0A3161"/>
                </a:solidFill>
              </a:defRPr>
            </a:lvl3pPr>
            <a:lvl4pPr>
              <a:defRPr sz="1200">
                <a:solidFill>
                  <a:srgbClr val="0A3161"/>
                </a:solidFill>
              </a:defRPr>
            </a:lvl4pPr>
            <a:lvl5pPr>
              <a:defRPr sz="1200">
                <a:solidFill>
                  <a:srgbClr val="0A3161"/>
                </a:solidFill>
              </a:defRPr>
            </a:lvl5pPr>
          </a:lstStyle>
          <a:p>
            <a:pPr lvl="0"/>
            <a:r>
              <a:rPr lang="en-US"/>
              <a:t>Click to edit Master text styles</a:t>
            </a:r>
          </a:p>
        </p:txBody>
      </p:sp>
    </p:spTree>
    <p:extLst>
      <p:ext uri="{BB962C8B-B14F-4D97-AF65-F5344CB8AC3E}">
        <p14:creationId xmlns:p14="http://schemas.microsoft.com/office/powerpoint/2010/main" val="4149298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6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429"/>
            <a:ext cx="5486400" cy="685800"/>
          </a:xfrm>
          <a:prstGeom prst="rect">
            <a:avLst/>
          </a:prstGeom>
        </p:spPr>
        <p:txBody>
          <a:bodyPr/>
          <a:lstStyle>
            <a:lvl1pPr>
              <a:defRPr/>
            </a:lvl1pPr>
          </a:lstStyle>
          <a:p>
            <a:r>
              <a:rPr lang="en-US" dirty="0"/>
              <a:t>Click to add content</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
        <p:nvSpPr>
          <p:cNvPr id="8" name="Date Placeholder 3">
            <a:extLst>
              <a:ext uri="{FF2B5EF4-FFF2-40B4-BE49-F238E27FC236}">
                <a16:creationId xmlns:a16="http://schemas.microsoft.com/office/drawing/2014/main" id="{0C1A172A-9B59-EB43-AADD-6A1D82F805EC}"/>
              </a:ext>
            </a:extLst>
          </p:cNvPr>
          <p:cNvSpPr>
            <a:spLocks noGrp="1"/>
          </p:cNvSpPr>
          <p:nvPr>
            <p:ph type="dt" sz="half" idx="10"/>
          </p:nvPr>
        </p:nvSpPr>
        <p:spPr>
          <a:xfrm>
            <a:off x="6689598" y="6263640"/>
            <a:ext cx="1997202" cy="365125"/>
          </a:xfrm>
          <a:prstGeom prst="rect">
            <a:avLst/>
          </a:prstGeom>
        </p:spPr>
        <p:txBody>
          <a:bodyPr/>
          <a:lstStyle/>
          <a:p>
            <a:endParaRPr lang="en-US"/>
          </a:p>
        </p:txBody>
      </p:sp>
      <p:sp>
        <p:nvSpPr>
          <p:cNvPr id="4" name="Text Placeholder 3">
            <a:extLst>
              <a:ext uri="{FF2B5EF4-FFF2-40B4-BE49-F238E27FC236}">
                <a16:creationId xmlns:a16="http://schemas.microsoft.com/office/drawing/2014/main" id="{4C439382-75BA-414A-9939-B1D66AC72E4B}"/>
              </a:ext>
            </a:extLst>
          </p:cNvPr>
          <p:cNvSpPr>
            <a:spLocks noGrp="1"/>
          </p:cNvSpPr>
          <p:nvPr>
            <p:ph type="body" sz="quarter" idx="13"/>
          </p:nvPr>
        </p:nvSpPr>
        <p:spPr>
          <a:xfrm>
            <a:off x="-1765300" y="903288"/>
            <a:ext cx="1382712" cy="1362075"/>
          </a:xfrm>
        </p:spPr>
        <p:txBody>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a:t>Click to edit Master text styles</a:t>
            </a:r>
          </a:p>
        </p:txBody>
      </p:sp>
      <p:graphicFrame>
        <p:nvGraphicFramePr>
          <p:cNvPr id="7" name="Table Placeholder 6" descr="Example of IRS blue banded table style" title="Table Example">
            <a:extLst>
              <a:ext uri="{FF2B5EF4-FFF2-40B4-BE49-F238E27FC236}">
                <a16:creationId xmlns:a16="http://schemas.microsoft.com/office/drawing/2014/main" id="{49F69E2F-920D-B04A-9F2E-5BA26770785B}"/>
              </a:ext>
            </a:extLst>
          </p:cNvPr>
          <p:cNvGraphicFramePr>
            <a:graphicFrameLocks/>
          </p:cNvGraphicFramePr>
          <p:nvPr userDrawn="1">
            <p:extLst>
              <p:ext uri="{D42A27DB-BD31-4B8C-83A1-F6EECF244321}">
                <p14:modId xmlns:p14="http://schemas.microsoft.com/office/powerpoint/2010/main" val="2664508047"/>
              </p:ext>
            </p:extLst>
          </p:nvPr>
        </p:nvGraphicFramePr>
        <p:xfrm>
          <a:off x="457200" y="1371600"/>
          <a:ext cx="8169404" cy="4394588"/>
        </p:xfrm>
        <a:graphic>
          <a:graphicData uri="http://schemas.openxmlformats.org/drawingml/2006/table">
            <a:tbl>
              <a:tblPr firstRow="1" bandRow="1">
                <a:tableStyleId>{5940675A-B579-460E-94D1-54222C63F5DA}</a:tableStyleId>
              </a:tblPr>
              <a:tblGrid>
                <a:gridCol w="2042351">
                  <a:extLst>
                    <a:ext uri="{9D8B030D-6E8A-4147-A177-3AD203B41FA5}">
                      <a16:colId xmlns:a16="http://schemas.microsoft.com/office/drawing/2014/main" val="20000"/>
                    </a:ext>
                  </a:extLst>
                </a:gridCol>
                <a:gridCol w="2042351">
                  <a:extLst>
                    <a:ext uri="{9D8B030D-6E8A-4147-A177-3AD203B41FA5}">
                      <a16:colId xmlns:a16="http://schemas.microsoft.com/office/drawing/2014/main" val="20001"/>
                    </a:ext>
                  </a:extLst>
                </a:gridCol>
                <a:gridCol w="2042351">
                  <a:extLst>
                    <a:ext uri="{9D8B030D-6E8A-4147-A177-3AD203B41FA5}">
                      <a16:colId xmlns:a16="http://schemas.microsoft.com/office/drawing/2014/main" val="20002"/>
                    </a:ext>
                  </a:extLst>
                </a:gridCol>
                <a:gridCol w="2042351">
                  <a:extLst>
                    <a:ext uri="{9D8B030D-6E8A-4147-A177-3AD203B41FA5}">
                      <a16:colId xmlns:a16="http://schemas.microsoft.com/office/drawing/2014/main" val="20003"/>
                    </a:ext>
                  </a:extLst>
                </a:gridCol>
              </a:tblGrid>
              <a:tr h="399508">
                <a:tc>
                  <a:txBody>
                    <a:bodyPr/>
                    <a:lstStyle/>
                    <a:p>
                      <a:pPr algn="ctr"/>
                      <a:r>
                        <a:rPr lang="en-US" sz="1200" b="1" dirty="0">
                          <a:solidFill>
                            <a:srgbClr val="0A3161"/>
                          </a:solidFill>
                          <a:latin typeface="Arial" charset="0"/>
                          <a:ea typeface="Arial" charset="0"/>
                          <a:cs typeface="Arial" charset="0"/>
                        </a:rPr>
                        <a:t>Style Header</a:t>
                      </a: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28575" cap="flat" cmpd="sng" algn="ctr">
                      <a:solidFill>
                        <a:srgbClr val="B31942"/>
                      </a:solidFill>
                      <a:prstDash val="solid"/>
                      <a:round/>
                      <a:headEnd type="none" w="med" len="med"/>
                      <a:tailEnd type="none" w="med" len="med"/>
                    </a:lnT>
                    <a:lnB w="28575"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0A3161"/>
                          </a:solidFill>
                          <a:latin typeface="Arial" charset="0"/>
                          <a:ea typeface="Arial" charset="0"/>
                          <a:cs typeface="Arial" charset="0"/>
                        </a:rPr>
                        <a:t>Style Header</a:t>
                      </a: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28575" cap="flat" cmpd="sng" algn="ctr">
                      <a:solidFill>
                        <a:srgbClr val="B31942"/>
                      </a:solidFill>
                      <a:prstDash val="solid"/>
                      <a:round/>
                      <a:headEnd type="none" w="med" len="med"/>
                      <a:tailEnd type="none" w="med" len="med"/>
                    </a:lnT>
                    <a:lnB w="28575"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0A3161"/>
                          </a:solidFill>
                          <a:latin typeface="Arial" charset="0"/>
                          <a:ea typeface="Arial" charset="0"/>
                          <a:cs typeface="Arial" charset="0"/>
                        </a:rPr>
                        <a:t>Style Header</a:t>
                      </a: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28575" cap="flat" cmpd="sng" algn="ctr">
                      <a:solidFill>
                        <a:srgbClr val="B31942"/>
                      </a:solidFill>
                      <a:prstDash val="solid"/>
                      <a:round/>
                      <a:headEnd type="none" w="med" len="med"/>
                      <a:tailEnd type="none" w="med" len="med"/>
                    </a:lnT>
                    <a:lnB w="28575"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rgbClr val="0A3161"/>
                          </a:solidFill>
                          <a:latin typeface="Arial" charset="0"/>
                          <a:ea typeface="Arial" charset="0"/>
                          <a:cs typeface="Arial" charset="0"/>
                        </a:rPr>
                        <a:t>Style Header</a:t>
                      </a: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B31942"/>
                      </a:solidFill>
                      <a:prstDash val="solid"/>
                      <a:round/>
                      <a:headEnd type="none" w="med" len="med"/>
                      <a:tailEnd type="none" w="med" len="med"/>
                    </a:lnT>
                    <a:lnB w="28575"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9508">
                <a:tc>
                  <a:txBody>
                    <a:bodyPr/>
                    <a:lstStyle/>
                    <a:p>
                      <a:r>
                        <a:rPr lang="en-US" sz="1200" dirty="0">
                          <a:solidFill>
                            <a:srgbClr val="0A3161"/>
                          </a:solidFill>
                          <a:latin typeface="Arial" charset="0"/>
                          <a:ea typeface="Arial" charset="0"/>
                          <a:cs typeface="Arial" charset="0"/>
                        </a:rPr>
                        <a:t>Text</a:t>
                      </a: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28575"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28575"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28575"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31942"/>
                      </a:solidFill>
                      <a:prstDash val="solid"/>
                      <a:round/>
                      <a:headEnd type="none" w="med" len="med"/>
                      <a:tailEnd type="none" w="med" len="med"/>
                    </a:lnT>
                    <a:lnB w="12700"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28575"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28575"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solidFill>
                        <a:srgbClr val="B31942"/>
                      </a:solidFill>
                      <a:prstDash val="solid"/>
                      <a:round/>
                      <a:headEnd type="none" w="med" len="med"/>
                      <a:tailEnd type="none" w="med" len="med"/>
                    </a:lnR>
                    <a:lnT w="12700" cap="flat" cmpd="sng" algn="ctr">
                      <a:solidFill>
                        <a:srgbClr val="B31942"/>
                      </a:solidFill>
                      <a:prstDash val="solid"/>
                      <a:round/>
                      <a:headEnd type="none" w="med" len="med"/>
                      <a:tailEnd type="none" w="med" len="med"/>
                    </a:lnT>
                    <a:lnB w="28575"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B31942"/>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B31942"/>
                      </a:solidFill>
                      <a:prstDash val="solid"/>
                      <a:round/>
                      <a:headEnd type="none" w="med" len="med"/>
                      <a:tailEnd type="none" w="med" len="med"/>
                    </a:lnT>
                    <a:lnB w="28575" cap="flat" cmpd="sng" algn="ctr">
                      <a:solidFill>
                        <a:srgbClr val="B3194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646426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6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429"/>
            <a:ext cx="5486400" cy="685800"/>
          </a:xfrm>
          <a:prstGeom prst="rect">
            <a:avLst/>
          </a:prstGeom>
        </p:spPr>
        <p:txBody>
          <a:bodyPr/>
          <a:lstStyle>
            <a:lvl1pPr>
              <a:defRPr/>
            </a:lvl1pPr>
          </a:lstStyle>
          <a:p>
            <a:r>
              <a:rPr lang="en-US" dirty="0"/>
              <a:t>Click to add content</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
        <p:nvSpPr>
          <p:cNvPr id="8" name="Date Placeholder 3">
            <a:extLst>
              <a:ext uri="{FF2B5EF4-FFF2-40B4-BE49-F238E27FC236}">
                <a16:creationId xmlns:a16="http://schemas.microsoft.com/office/drawing/2014/main" id="{0C1A172A-9B59-EB43-AADD-6A1D82F805EC}"/>
              </a:ext>
            </a:extLst>
          </p:cNvPr>
          <p:cNvSpPr>
            <a:spLocks noGrp="1"/>
          </p:cNvSpPr>
          <p:nvPr>
            <p:ph type="dt" sz="half" idx="10"/>
          </p:nvPr>
        </p:nvSpPr>
        <p:spPr>
          <a:xfrm>
            <a:off x="6689598" y="6263640"/>
            <a:ext cx="1997202" cy="365125"/>
          </a:xfrm>
          <a:prstGeom prst="rect">
            <a:avLst/>
          </a:prstGeom>
        </p:spPr>
        <p:txBody>
          <a:bodyPr/>
          <a:lstStyle/>
          <a:p>
            <a:endParaRPr lang="en-US"/>
          </a:p>
        </p:txBody>
      </p:sp>
      <p:sp>
        <p:nvSpPr>
          <p:cNvPr id="4" name="Text Placeholder 3">
            <a:extLst>
              <a:ext uri="{FF2B5EF4-FFF2-40B4-BE49-F238E27FC236}">
                <a16:creationId xmlns:a16="http://schemas.microsoft.com/office/drawing/2014/main" id="{4C439382-75BA-414A-9939-B1D66AC72E4B}"/>
              </a:ext>
            </a:extLst>
          </p:cNvPr>
          <p:cNvSpPr>
            <a:spLocks noGrp="1"/>
          </p:cNvSpPr>
          <p:nvPr>
            <p:ph type="body" sz="quarter" idx="13"/>
          </p:nvPr>
        </p:nvSpPr>
        <p:spPr>
          <a:xfrm>
            <a:off x="-1765300" y="903288"/>
            <a:ext cx="1382712" cy="1362075"/>
          </a:xfrm>
        </p:spPr>
        <p:txBody>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a:t>Click to edit Master text styles</a:t>
            </a:r>
          </a:p>
        </p:txBody>
      </p:sp>
      <p:graphicFrame>
        <p:nvGraphicFramePr>
          <p:cNvPr id="7" name="Table Placeholder 6" descr="Example of IRS blue banded table style" title="Table Example">
            <a:extLst>
              <a:ext uri="{FF2B5EF4-FFF2-40B4-BE49-F238E27FC236}">
                <a16:creationId xmlns:a16="http://schemas.microsoft.com/office/drawing/2014/main" id="{29C7E4B0-E607-DD4B-A7EC-B2FC4B004A44}"/>
              </a:ext>
            </a:extLst>
          </p:cNvPr>
          <p:cNvGraphicFramePr>
            <a:graphicFrameLocks/>
          </p:cNvGraphicFramePr>
          <p:nvPr userDrawn="1">
            <p:extLst>
              <p:ext uri="{D42A27DB-BD31-4B8C-83A1-F6EECF244321}">
                <p14:modId xmlns:p14="http://schemas.microsoft.com/office/powerpoint/2010/main" val="296275346"/>
              </p:ext>
            </p:extLst>
          </p:nvPr>
        </p:nvGraphicFramePr>
        <p:xfrm>
          <a:off x="457200" y="1371600"/>
          <a:ext cx="8169404" cy="4394588"/>
        </p:xfrm>
        <a:graphic>
          <a:graphicData uri="http://schemas.openxmlformats.org/drawingml/2006/table">
            <a:tbl>
              <a:tblPr firstRow="1" bandRow="1">
                <a:tableStyleId>{5940675A-B579-460E-94D1-54222C63F5DA}</a:tableStyleId>
              </a:tblPr>
              <a:tblGrid>
                <a:gridCol w="2042351">
                  <a:extLst>
                    <a:ext uri="{9D8B030D-6E8A-4147-A177-3AD203B41FA5}">
                      <a16:colId xmlns:a16="http://schemas.microsoft.com/office/drawing/2014/main" val="20000"/>
                    </a:ext>
                  </a:extLst>
                </a:gridCol>
                <a:gridCol w="2042351">
                  <a:extLst>
                    <a:ext uri="{9D8B030D-6E8A-4147-A177-3AD203B41FA5}">
                      <a16:colId xmlns:a16="http://schemas.microsoft.com/office/drawing/2014/main" val="20001"/>
                    </a:ext>
                  </a:extLst>
                </a:gridCol>
                <a:gridCol w="2042351">
                  <a:extLst>
                    <a:ext uri="{9D8B030D-6E8A-4147-A177-3AD203B41FA5}">
                      <a16:colId xmlns:a16="http://schemas.microsoft.com/office/drawing/2014/main" val="20002"/>
                    </a:ext>
                  </a:extLst>
                </a:gridCol>
                <a:gridCol w="2042351">
                  <a:extLst>
                    <a:ext uri="{9D8B030D-6E8A-4147-A177-3AD203B41FA5}">
                      <a16:colId xmlns:a16="http://schemas.microsoft.com/office/drawing/2014/main" val="20003"/>
                    </a:ext>
                  </a:extLst>
                </a:gridCol>
              </a:tblGrid>
              <a:tr h="399508">
                <a:tc>
                  <a:txBody>
                    <a:bodyPr/>
                    <a:lstStyle/>
                    <a:p>
                      <a:pPr algn="ctr"/>
                      <a:r>
                        <a:rPr lang="en-US" sz="1200" b="1" dirty="0">
                          <a:solidFill>
                            <a:schemeClr val="bg1"/>
                          </a:solidFill>
                          <a:latin typeface="Arial" charset="0"/>
                          <a:ea typeface="Arial" charset="0"/>
                          <a:cs typeface="Arial" charset="0"/>
                        </a:rPr>
                        <a:t>Style Header</a:t>
                      </a: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28575" cap="flat" cmpd="sng" algn="ctr">
                      <a:solidFill>
                        <a:srgbClr val="0A3161"/>
                      </a:solidFill>
                      <a:prstDash val="solid"/>
                      <a:round/>
                      <a:headEnd type="none" w="med" len="med"/>
                      <a:tailEnd type="none" w="med" len="med"/>
                    </a:lnT>
                    <a:lnB w="28575"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0A316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charset="0"/>
                          <a:ea typeface="Arial" charset="0"/>
                          <a:cs typeface="Arial" charset="0"/>
                        </a:rPr>
                        <a:t>Style Header</a:t>
                      </a: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28575" cap="flat" cmpd="sng" algn="ctr">
                      <a:solidFill>
                        <a:srgbClr val="0A3161"/>
                      </a:solidFill>
                      <a:prstDash val="solid"/>
                      <a:round/>
                      <a:headEnd type="none" w="med" len="med"/>
                      <a:tailEnd type="none" w="med" len="med"/>
                    </a:lnT>
                    <a:lnB w="28575"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0A316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charset="0"/>
                          <a:ea typeface="Arial" charset="0"/>
                          <a:cs typeface="Arial" charset="0"/>
                        </a:rPr>
                        <a:t>Style Header</a:t>
                      </a: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28575" cap="flat" cmpd="sng" algn="ctr">
                      <a:solidFill>
                        <a:srgbClr val="0A3161"/>
                      </a:solidFill>
                      <a:prstDash val="solid"/>
                      <a:round/>
                      <a:headEnd type="none" w="med" len="med"/>
                      <a:tailEnd type="none" w="med" len="med"/>
                    </a:lnT>
                    <a:lnB w="28575"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0A316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Arial" charset="0"/>
                          <a:ea typeface="Arial" charset="0"/>
                          <a:cs typeface="Arial" charset="0"/>
                        </a:rPr>
                        <a:t>Style Header</a:t>
                      </a: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A3161"/>
                      </a:solidFill>
                      <a:prstDash val="solid"/>
                      <a:round/>
                      <a:headEnd type="none" w="med" len="med"/>
                      <a:tailEnd type="none" w="med" len="med"/>
                    </a:lnT>
                    <a:lnB w="28575"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0A3161"/>
                    </a:solidFill>
                  </a:tcPr>
                </a:tc>
                <a:extLst>
                  <a:ext uri="{0D108BD9-81ED-4DB2-BD59-A6C34878D82A}">
                    <a16:rowId xmlns:a16="http://schemas.microsoft.com/office/drawing/2014/main" val="10000"/>
                  </a:ext>
                </a:extLst>
              </a:tr>
              <a:tr h="399508">
                <a:tc>
                  <a:txBody>
                    <a:bodyPr/>
                    <a:lstStyle/>
                    <a:p>
                      <a:r>
                        <a:rPr lang="en-US" sz="1200" dirty="0">
                          <a:solidFill>
                            <a:srgbClr val="0A3161"/>
                          </a:solidFill>
                          <a:latin typeface="Arial" charset="0"/>
                          <a:ea typeface="Arial" charset="0"/>
                          <a:cs typeface="Arial" charset="0"/>
                        </a:rPr>
                        <a:t>Text</a:t>
                      </a: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28575"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28575"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28575"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2"/>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4"/>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6"/>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08"/>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99508">
                <a:tc>
                  <a:txBody>
                    <a:bodyPr/>
                    <a:lstStyle/>
                    <a:p>
                      <a:endParaRPr lang="en-US" sz="1200" dirty="0">
                        <a:solidFill>
                          <a:srgbClr val="0A3161"/>
                        </a:solidFill>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solidFill>
                        <a:srgbClr val="0A3161"/>
                      </a:solid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tc>
                  <a:txBody>
                    <a:bodyPr/>
                    <a:lstStyle/>
                    <a:p>
                      <a:endParaRPr lang="en-US" sz="1200" dirty="0">
                        <a:solidFill>
                          <a:srgbClr val="0A3161"/>
                        </a:solidFill>
                        <a:latin typeface="Arial" charset="0"/>
                        <a:ea typeface="Arial" charset="0"/>
                        <a:cs typeface="Arial" charset="0"/>
                      </a:endParaRPr>
                    </a:p>
                  </a:txBody>
                  <a:tcPr anchor="ctr">
                    <a:lnL w="12700" cap="flat" cmpd="sng" algn="ctr">
                      <a:solidFill>
                        <a:srgbClr val="0A316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A3161"/>
                      </a:solidFill>
                      <a:prstDash val="solid"/>
                      <a:round/>
                      <a:headEnd type="none" w="med" len="med"/>
                      <a:tailEnd type="none" w="med" len="med"/>
                    </a:lnT>
                    <a:lnB w="12700" cap="flat" cmpd="sng" algn="ctr">
                      <a:solidFill>
                        <a:srgbClr val="0A3161"/>
                      </a:solidFill>
                      <a:prstDash val="solid"/>
                      <a:round/>
                      <a:headEnd type="none" w="med" len="med"/>
                      <a:tailEnd type="none" w="med" len="med"/>
                    </a:lnB>
                    <a:lnTlToBr w="12700" cmpd="sng">
                      <a:noFill/>
                      <a:prstDash val="solid"/>
                    </a:lnTlToBr>
                    <a:lnBlToTr w="12700" cmpd="sng">
                      <a:noFill/>
                      <a:prstDash val="solid"/>
                    </a:lnBlToTr>
                    <a:solidFill>
                      <a:srgbClr val="E7E6E6"/>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117583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5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00400" y="128016"/>
            <a:ext cx="5486400" cy="685800"/>
          </a:xfrm>
          <a:prstGeom prst="rect">
            <a:avLst/>
          </a:prstGeom>
        </p:spPr>
        <p:txBody>
          <a:bodyPr/>
          <a:lstStyle>
            <a:lvl1pPr>
              <a:defRPr/>
            </a:lvl1pPr>
          </a:lstStyle>
          <a:p>
            <a:r>
              <a:rPr lang="en-US" dirty="0"/>
              <a:t>Click to add content</a:t>
            </a:r>
          </a:p>
        </p:txBody>
      </p:sp>
      <p:sp>
        <p:nvSpPr>
          <p:cNvPr id="3" name="Content Placeholder 2"/>
          <p:cNvSpPr>
            <a:spLocks noGrp="1"/>
          </p:cNvSpPr>
          <p:nvPr>
            <p:ph idx="1"/>
          </p:nvPr>
        </p:nvSpPr>
        <p:spPr>
          <a:xfrm>
            <a:off x="457200" y="1188720"/>
            <a:ext cx="3910260" cy="4846320"/>
          </a:xfrm>
        </p:spPr>
        <p:txBody>
          <a:bodyPr>
            <a:noAutofit/>
          </a:bodyPr>
          <a:lstStyle>
            <a:lvl1pPr>
              <a:defRPr sz="1800" b="0">
                <a:solidFill>
                  <a:srgbClr val="0A3161"/>
                </a:solidFill>
              </a:defRPr>
            </a:lvl1pPr>
            <a:lvl2pPr>
              <a:defRPr sz="1200">
                <a:solidFill>
                  <a:srgbClr val="0A3161"/>
                </a:solidFill>
              </a:defRPr>
            </a:lvl2pPr>
            <a:lvl3pPr>
              <a:defRPr sz="1200">
                <a:solidFill>
                  <a:srgbClr val="0A3161"/>
                </a:solidFill>
              </a:defRPr>
            </a:lvl3pPr>
            <a:lvl4pPr>
              <a:defRPr sz="1200">
                <a:solidFill>
                  <a:srgbClr val="0A3161"/>
                </a:solidFill>
              </a:defRPr>
            </a:lvl4pPr>
            <a:lvl5pPr>
              <a:defRPr sz="1200">
                <a:solidFill>
                  <a:srgbClr val="0A3161"/>
                </a:solidFill>
              </a:defRPr>
            </a:lvl5pPr>
          </a:lstStyle>
          <a:p>
            <a:pPr lvl="0"/>
            <a:r>
              <a:rPr lang="en-US"/>
              <a:t>Click to edit Master text styles</a:t>
            </a:r>
          </a:p>
        </p:txBody>
      </p:sp>
      <p:sp>
        <p:nvSpPr>
          <p:cNvPr id="5" name="Footer Placeholder 4"/>
          <p:cNvSpPr>
            <a:spLocks noGrp="1"/>
          </p:cNvSpPr>
          <p:nvPr>
            <p:ph type="ftr" sz="quarter" idx="11"/>
          </p:nvPr>
        </p:nvSpPr>
        <p:spPr>
          <a:xfrm>
            <a:off x="1005840" y="6263640"/>
            <a:ext cx="3657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57200" y="6263640"/>
            <a:ext cx="457200" cy="365760"/>
          </a:xfrm>
          <a:prstGeom prst="rect">
            <a:avLst/>
          </a:prstGeom>
        </p:spPr>
        <p:txBody>
          <a:bodyPr/>
          <a:lstStyle/>
          <a:p>
            <a:fld id="{781057C3-FDA3-B146-AA6C-F3C04E67C803}" type="slidenum">
              <a:rPr lang="en-US" smtClean="0"/>
              <a:t>‹#›</a:t>
            </a:fld>
            <a:endParaRPr lang="en-US"/>
          </a:p>
        </p:txBody>
      </p:sp>
      <p:sp>
        <p:nvSpPr>
          <p:cNvPr id="7" name="Date Placeholder 3">
            <a:extLst>
              <a:ext uri="{FF2B5EF4-FFF2-40B4-BE49-F238E27FC236}">
                <a16:creationId xmlns:a16="http://schemas.microsoft.com/office/drawing/2014/main" id="{64F503E4-B178-2543-9E7A-6410A16C659A}"/>
              </a:ext>
            </a:extLst>
          </p:cNvPr>
          <p:cNvSpPr>
            <a:spLocks noGrp="1"/>
          </p:cNvSpPr>
          <p:nvPr>
            <p:ph type="dt" sz="half" idx="10"/>
          </p:nvPr>
        </p:nvSpPr>
        <p:spPr>
          <a:xfrm>
            <a:off x="6689598" y="6263640"/>
            <a:ext cx="1997202" cy="365125"/>
          </a:xfrm>
          <a:prstGeom prst="rect">
            <a:avLst/>
          </a:prstGeom>
        </p:spPr>
        <p:txBody>
          <a:bodyPr/>
          <a:lstStyle/>
          <a:p>
            <a:endParaRPr lang="en-US"/>
          </a:p>
        </p:txBody>
      </p:sp>
      <p:sp>
        <p:nvSpPr>
          <p:cNvPr id="11" name="Content Placeholder 2">
            <a:extLst>
              <a:ext uri="{FF2B5EF4-FFF2-40B4-BE49-F238E27FC236}">
                <a16:creationId xmlns:a16="http://schemas.microsoft.com/office/drawing/2014/main" id="{7FF43E72-053D-408B-A5B9-99FD79864FFF}"/>
              </a:ext>
            </a:extLst>
          </p:cNvPr>
          <p:cNvSpPr>
            <a:spLocks noGrp="1"/>
          </p:cNvSpPr>
          <p:nvPr>
            <p:ph idx="13"/>
          </p:nvPr>
        </p:nvSpPr>
        <p:spPr>
          <a:xfrm>
            <a:off x="-2508586" y="1205287"/>
            <a:ext cx="2358784" cy="1237124"/>
          </a:xfrm>
        </p:spPr>
        <p:txBody>
          <a:bodyPr>
            <a:noAutofit/>
          </a:bodyPr>
          <a:lstStyle>
            <a:lvl1pPr>
              <a:defRPr sz="1050" b="0">
                <a:solidFill>
                  <a:srgbClr val="0A3161"/>
                </a:solidFill>
              </a:defRPr>
            </a:lvl1pPr>
            <a:lvl2pPr>
              <a:defRPr sz="1200">
                <a:solidFill>
                  <a:srgbClr val="0A3161"/>
                </a:solidFill>
              </a:defRPr>
            </a:lvl2pPr>
            <a:lvl3pPr>
              <a:defRPr sz="1200">
                <a:solidFill>
                  <a:srgbClr val="0A3161"/>
                </a:solidFill>
              </a:defRPr>
            </a:lvl3pPr>
            <a:lvl4pPr>
              <a:defRPr sz="1200">
                <a:solidFill>
                  <a:srgbClr val="0A3161"/>
                </a:solidFill>
              </a:defRPr>
            </a:lvl4pPr>
            <a:lvl5pPr>
              <a:defRPr sz="1200">
                <a:solidFill>
                  <a:srgbClr val="0A3161"/>
                </a:solidFill>
              </a:defRPr>
            </a:lvl5pPr>
          </a:lstStyle>
          <a:p>
            <a:pPr lvl="0"/>
            <a:r>
              <a:rPr lang="en-US"/>
              <a:t>Click to edit Master text styles</a:t>
            </a:r>
          </a:p>
        </p:txBody>
      </p:sp>
    </p:spTree>
    <p:extLst>
      <p:ext uri="{BB962C8B-B14F-4D97-AF65-F5344CB8AC3E}">
        <p14:creationId xmlns:p14="http://schemas.microsoft.com/office/powerpoint/2010/main" val="2431203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00400" y="128016"/>
            <a:ext cx="5486400" cy="685800"/>
          </a:xfrm>
          <a:prstGeom prst="rect">
            <a:avLst/>
          </a:prstGeom>
        </p:spPr>
        <p:txBody>
          <a:bodyPr vert="horz" lIns="91440" tIns="45720" rIns="91440" bIns="45720" rtlCol="0" anchor="ctr" anchorCtr="0">
            <a:noAutofit/>
          </a:bodyPr>
          <a:lstStyle/>
          <a:p>
            <a:r>
              <a:rPr lang="en-US" dirty="0"/>
              <a:t>Click to add content</a:t>
            </a:r>
          </a:p>
        </p:txBody>
      </p:sp>
      <p:sp>
        <p:nvSpPr>
          <p:cNvPr id="3" name="Text Placeholder 2"/>
          <p:cNvSpPr>
            <a:spLocks noGrp="1"/>
          </p:cNvSpPr>
          <p:nvPr>
            <p:ph type="body" idx="1"/>
          </p:nvPr>
        </p:nvSpPr>
        <p:spPr>
          <a:xfrm>
            <a:off x="457200" y="1188720"/>
            <a:ext cx="8229600" cy="4846320"/>
          </a:xfrm>
          <a:prstGeom prst="rect">
            <a:avLst/>
          </a:prstGeom>
        </p:spPr>
        <p:txBody>
          <a:bodyPr vert="horz" wrap="square" lIns="91440" tIns="45720" rIns="91440" bIns="45720" rtlCol="0">
            <a:noAutofit/>
          </a:bodyPr>
          <a:lstStyle/>
          <a:p>
            <a:pPr lvl="0"/>
            <a:r>
              <a:rPr lang="en-US" dirty="0"/>
              <a:t>Text</a:t>
            </a:r>
          </a:p>
          <a:p>
            <a:pPr lvl="1"/>
            <a:r>
              <a:rPr lang="en-US" dirty="0"/>
              <a:t>Text</a:t>
            </a:r>
          </a:p>
          <a:p>
            <a:pPr lvl="2"/>
            <a:r>
              <a:rPr lang="en-US" dirty="0"/>
              <a:t>First-level bullet text is Arial 20pt</a:t>
            </a:r>
          </a:p>
          <a:p>
            <a:pPr lvl="3"/>
            <a:r>
              <a:rPr lang="en-US" dirty="0"/>
              <a:t>Second-level bullet text is Arial 16pt cyan </a:t>
            </a:r>
          </a:p>
          <a:p>
            <a:pPr lvl="2"/>
            <a:r>
              <a:rPr lang="en-US" dirty="0"/>
              <a:t>Arial is the only font used in this template</a:t>
            </a:r>
          </a:p>
          <a:p>
            <a:pPr lvl="2"/>
            <a:r>
              <a:rPr lang="en-US" dirty="0"/>
              <a:t>All bulleted text is sentence case (capitalize the first letter of the first word)</a:t>
            </a:r>
          </a:p>
          <a:p>
            <a:pPr lvl="2"/>
            <a:r>
              <a:rPr lang="en-US" dirty="0"/>
              <a:t>Text under 16pt should use this blue (r 10, g 49, b 97)</a:t>
            </a:r>
          </a:p>
          <a:p>
            <a:pPr marL="182880" marR="0" lvl="2" indent="-182880" algn="l" defTabSz="914400" rtl="0" eaLnBrk="1" fontAlgn="auto" latinLnBrk="0" hangingPunct="1">
              <a:lnSpc>
                <a:spcPct val="90000"/>
              </a:lnSpc>
              <a:spcBef>
                <a:spcPts val="1000"/>
              </a:spcBef>
              <a:spcAft>
                <a:spcPts val="600"/>
              </a:spcAft>
              <a:buClr>
                <a:srgbClr val="B31942"/>
              </a:buClr>
              <a:buSzTx/>
              <a:buFont typeface="Arial" charset="0"/>
              <a:buChar char="•"/>
              <a:tabLst/>
              <a:defRPr/>
            </a:pPr>
            <a:r>
              <a:rPr lang="en-US" dirty="0"/>
              <a:t>Text 16pt or above or 14pt bold can use this blue (r 0, g 155, b 223)</a:t>
            </a:r>
          </a:p>
          <a:p>
            <a:pPr lvl="2"/>
            <a:endParaRPr lang="en-US" dirty="0"/>
          </a:p>
        </p:txBody>
      </p:sp>
      <p:sp>
        <p:nvSpPr>
          <p:cNvPr id="4" name="Date Placeholder 3"/>
          <p:cNvSpPr>
            <a:spLocks noGrp="1"/>
          </p:cNvSpPr>
          <p:nvPr>
            <p:ph type="dt" sz="half" idx="2"/>
          </p:nvPr>
        </p:nvSpPr>
        <p:spPr>
          <a:xfrm>
            <a:off x="6689598" y="6263640"/>
            <a:ext cx="1997202" cy="365125"/>
          </a:xfrm>
          <a:prstGeom prst="rect">
            <a:avLst/>
          </a:prstGeom>
        </p:spPr>
        <p:txBody>
          <a:bodyPr vert="horz" lIns="91440" tIns="45720" rIns="91440" bIns="45720" rtlCol="0" anchor="ctr"/>
          <a:lstStyle>
            <a:lvl1pPr algn="r">
              <a:defRPr sz="1000">
                <a:solidFill>
                  <a:srgbClr val="0A3161"/>
                </a:solidFill>
                <a:latin typeface="Arial" charset="0"/>
                <a:ea typeface="Arial" charset="0"/>
                <a:cs typeface="Arial" charset="0"/>
              </a:defRPr>
            </a:lvl1pPr>
          </a:lstStyle>
          <a:p>
            <a:endParaRPr lang="en-US" dirty="0"/>
          </a:p>
        </p:txBody>
      </p:sp>
      <p:sp>
        <p:nvSpPr>
          <p:cNvPr id="5" name="Footer Placeholder 4"/>
          <p:cNvSpPr>
            <a:spLocks noGrp="1"/>
          </p:cNvSpPr>
          <p:nvPr>
            <p:ph type="ftr" sz="quarter" idx="3"/>
          </p:nvPr>
        </p:nvSpPr>
        <p:spPr>
          <a:xfrm>
            <a:off x="1005840" y="6263640"/>
            <a:ext cx="3657600" cy="365125"/>
          </a:xfrm>
          <a:prstGeom prst="rect">
            <a:avLst/>
          </a:prstGeom>
        </p:spPr>
        <p:txBody>
          <a:bodyPr vert="horz" lIns="91440" tIns="45720" rIns="91440" bIns="45720" rtlCol="0" anchor="ctr"/>
          <a:lstStyle>
            <a:lvl1pPr algn="l">
              <a:defRPr sz="1000">
                <a:solidFill>
                  <a:srgbClr val="0A3161"/>
                </a:solidFill>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4"/>
          </p:nvPr>
        </p:nvSpPr>
        <p:spPr>
          <a:xfrm>
            <a:off x="457200" y="6263640"/>
            <a:ext cx="457200" cy="365760"/>
          </a:xfrm>
          <a:prstGeom prst="rect">
            <a:avLst/>
          </a:prstGeom>
        </p:spPr>
        <p:txBody>
          <a:bodyPr vert="horz" lIns="91440" tIns="45720" rIns="91440" bIns="45720" rtlCol="0" anchor="ctr"/>
          <a:lstStyle>
            <a:lvl1pPr algn="ctr">
              <a:defRPr sz="1000" b="1">
                <a:solidFill>
                  <a:srgbClr val="0A3161"/>
                </a:solidFill>
                <a:latin typeface="Arial" charset="0"/>
                <a:ea typeface="Arial" charset="0"/>
                <a:cs typeface="Arial" charset="0"/>
              </a:defRPr>
            </a:lvl1pPr>
          </a:lstStyle>
          <a:p>
            <a:r>
              <a:rPr lang="en-US"/>
              <a:t>Page </a:t>
            </a:r>
            <a:fld id="{781057C3-FDA3-B146-AA6C-F3C04E67C803}" type="slidenum">
              <a:rPr lang="en-US" smtClean="0"/>
              <a:pPr/>
              <a:t>‹#›</a:t>
            </a:fld>
            <a:endParaRPr lang="en-US" dirty="0"/>
          </a:p>
        </p:txBody>
      </p:sp>
      <p:cxnSp>
        <p:nvCxnSpPr>
          <p:cNvPr id="8" name="Straight Connector 7">
            <a:extLst>
              <a:ext uri="{FF2B5EF4-FFF2-40B4-BE49-F238E27FC236}">
                <a16:creationId xmlns:a16="http://schemas.microsoft.com/office/drawing/2014/main" id="{8578CF7C-886E-4B44-8D6F-9CCB4440C25B}"/>
              </a:ext>
            </a:extLst>
          </p:cNvPr>
          <p:cNvCxnSpPr/>
          <p:nvPr userDrawn="1"/>
        </p:nvCxnSpPr>
        <p:spPr>
          <a:xfrm>
            <a:off x="457200" y="6611112"/>
            <a:ext cx="457200" cy="0"/>
          </a:xfrm>
          <a:prstGeom prst="line">
            <a:avLst/>
          </a:prstGeom>
          <a:ln w="57150">
            <a:solidFill>
              <a:srgbClr val="B3194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501AFB7-6231-874C-9E3D-F557917EEB7E}"/>
              </a:ext>
            </a:extLst>
          </p:cNvPr>
          <p:cNvCxnSpPr>
            <a:cxnSpLocks/>
          </p:cNvCxnSpPr>
          <p:nvPr userDrawn="1"/>
        </p:nvCxnSpPr>
        <p:spPr>
          <a:xfrm>
            <a:off x="1078992" y="6611112"/>
            <a:ext cx="914400" cy="0"/>
          </a:xfrm>
          <a:prstGeom prst="line">
            <a:avLst/>
          </a:prstGeom>
          <a:ln w="57150">
            <a:solidFill>
              <a:srgbClr val="B3194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836425"/>
      </p:ext>
    </p:extLst>
  </p:cSld>
  <p:clrMap bg1="lt1" tx1="dk1" bg2="lt2" tx2="dk2" accent1="accent1" accent2="accent2" accent3="accent3" accent4="accent4" accent5="accent5" accent6="accent6" hlink="hlink" folHlink="folHlink"/>
  <p:sldLayoutIdLst>
    <p:sldLayoutId id="2147483712" r:id="rId1"/>
    <p:sldLayoutId id="2147483695" r:id="rId2"/>
    <p:sldLayoutId id="2147483700" r:id="rId3"/>
    <p:sldLayoutId id="2147483715" r:id="rId4"/>
    <p:sldLayoutId id="2147483674" r:id="rId5"/>
    <p:sldLayoutId id="2147483705" r:id="rId6"/>
    <p:sldLayoutId id="2147483706" r:id="rId7"/>
    <p:sldLayoutId id="2147483707" r:id="rId8"/>
    <p:sldLayoutId id="2147483708" r:id="rId9"/>
    <p:sldLayoutId id="2147483709" r:id="rId10"/>
    <p:sldLayoutId id="2147483685" r:id="rId11"/>
    <p:sldLayoutId id="2147483675" r:id="rId12"/>
    <p:sldLayoutId id="2147483676" r:id="rId13"/>
    <p:sldLayoutId id="2147483677" r:id="rId14"/>
    <p:sldLayoutId id="2147483678" r:id="rId15"/>
    <p:sldLayoutId id="2147483679" r:id="rId16"/>
    <p:sldLayoutId id="2147483680" r:id="rId17"/>
    <p:sldLayoutId id="2147483681" r:id="rId18"/>
    <p:sldLayoutId id="2147483716" r:id="rId19"/>
    <p:sldLayoutId id="2147483720" r:id="rId20"/>
  </p:sldLayoutIdLst>
  <p:hf hdr="0" ftr="0" dt="0"/>
  <p:txStyles>
    <p:titleStyle>
      <a:lvl1pPr algn="l" defTabSz="914400" rtl="0" eaLnBrk="1" latinLnBrk="0" hangingPunct="1">
        <a:lnSpc>
          <a:spcPct val="90000"/>
        </a:lnSpc>
        <a:spcBef>
          <a:spcPct val="0"/>
        </a:spcBef>
        <a:buNone/>
        <a:defRPr sz="2400" b="1" i="0" kern="1200" baseline="0">
          <a:solidFill>
            <a:srgbClr val="0A3161"/>
          </a:solidFill>
          <a:latin typeface="Arial" charset="0"/>
          <a:ea typeface="Arial" charset="0"/>
          <a:cs typeface="Arial" charset="0"/>
        </a:defRPr>
      </a:lvl1pPr>
    </p:titleStyle>
    <p:bodyStyle>
      <a:lvl1pPr marL="0" indent="0" algn="l" defTabSz="914400" rtl="0" eaLnBrk="1" latinLnBrk="0" hangingPunct="1">
        <a:lnSpc>
          <a:spcPct val="90000"/>
        </a:lnSpc>
        <a:spcBef>
          <a:spcPts val="1000"/>
        </a:spcBef>
        <a:spcAft>
          <a:spcPts val="600"/>
        </a:spcAft>
        <a:buFont typeface="Arial" panose="020B0604020202020204" pitchFamily="34" charset="0"/>
        <a:buNone/>
        <a:defRPr sz="2000" b="1" kern="1200" baseline="0">
          <a:solidFill>
            <a:srgbClr val="B31942"/>
          </a:solidFill>
          <a:latin typeface="Arial" charset="0"/>
          <a:ea typeface="Arial" charset="0"/>
          <a:cs typeface="Arial" charset="0"/>
        </a:defRPr>
      </a:lvl1pPr>
      <a:lvl2pPr marL="0" indent="0" algn="l" defTabSz="914400" rtl="0" eaLnBrk="1" latinLnBrk="0" hangingPunct="1">
        <a:lnSpc>
          <a:spcPct val="90000"/>
        </a:lnSpc>
        <a:spcBef>
          <a:spcPts val="1000"/>
        </a:spcBef>
        <a:spcAft>
          <a:spcPts val="600"/>
        </a:spcAft>
        <a:buClr>
          <a:schemeClr val="tx2"/>
        </a:buClr>
        <a:buFont typeface="Arial" panose="020B0604020202020204" pitchFamily="34" charset="0"/>
        <a:buNone/>
        <a:defRPr sz="2000" b="0" kern="1200" baseline="0">
          <a:solidFill>
            <a:srgbClr val="0A3161"/>
          </a:solidFill>
          <a:latin typeface="Arial" charset="0"/>
          <a:ea typeface="Arial" charset="0"/>
          <a:cs typeface="Arial" charset="0"/>
        </a:defRPr>
      </a:lvl2pPr>
      <a:lvl3pPr marL="182880" marR="0" indent="-182880" algn="l" defTabSz="914400" rtl="0" eaLnBrk="1" fontAlgn="auto" latinLnBrk="0" hangingPunct="1">
        <a:lnSpc>
          <a:spcPct val="90000"/>
        </a:lnSpc>
        <a:spcBef>
          <a:spcPts val="1000"/>
        </a:spcBef>
        <a:spcAft>
          <a:spcPts val="600"/>
        </a:spcAft>
        <a:buClr>
          <a:srgbClr val="B31942"/>
        </a:buClr>
        <a:buSzTx/>
        <a:buFont typeface="Arial" charset="0"/>
        <a:buChar char="•"/>
        <a:tabLst/>
        <a:defRPr sz="2000" kern="1200" baseline="0">
          <a:solidFill>
            <a:srgbClr val="0A3161"/>
          </a:solidFill>
          <a:latin typeface="Arial" charset="0"/>
          <a:ea typeface="Arial" charset="0"/>
          <a:cs typeface="Arial" charset="0"/>
        </a:defRPr>
      </a:lvl3pPr>
      <a:lvl4pPr marL="685800" indent="-182880" algn="l" defTabSz="914400" rtl="0" eaLnBrk="1" latinLnBrk="0" hangingPunct="1">
        <a:lnSpc>
          <a:spcPct val="90000"/>
        </a:lnSpc>
        <a:spcBef>
          <a:spcPts val="500"/>
        </a:spcBef>
        <a:spcAft>
          <a:spcPts val="200"/>
        </a:spcAft>
        <a:buClr>
          <a:srgbClr val="B31942"/>
        </a:buClr>
        <a:buFont typeface="Arial" charset="0"/>
        <a:buChar char="•"/>
        <a:defRPr sz="1600" kern="1200">
          <a:solidFill>
            <a:schemeClr val="accent2"/>
          </a:solidFill>
          <a:latin typeface="Arial" charset="0"/>
          <a:ea typeface="Arial" charset="0"/>
          <a:cs typeface="Arial" charset="0"/>
        </a:defRPr>
      </a:lvl4pPr>
      <a:lvl5pPr marL="0" indent="-342900" algn="l" defTabSz="914400" rtl="0" eaLnBrk="1" latinLnBrk="0" hangingPunct="1">
        <a:lnSpc>
          <a:spcPct val="90000"/>
        </a:lnSpc>
        <a:spcBef>
          <a:spcPts val="500"/>
        </a:spcBef>
        <a:spcAft>
          <a:spcPts val="200"/>
        </a:spcAft>
        <a:buFont typeface="+mj-lt"/>
        <a:buAutoNum type="arabicPeriod"/>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0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prod.edit.irs.gov/pub/irs-pdf/p5533.pdf" TargetMode="External"/><Relationship Id="rId2" Type="http://schemas.openxmlformats.org/officeDocument/2006/relationships/notesSlide" Target="../notesSlides/notesSlide34.xml"/><Relationship Id="rId1" Type="http://schemas.openxmlformats.org/officeDocument/2006/relationships/slideLayout" Target="../slideLayouts/slideLayout5.xml"/><Relationship Id="rId5" Type="http://schemas.openxmlformats.org/officeDocument/2006/relationships/hyperlink" Target="https://prod.edit.irs.gov/pub/irs-pdf/p5136.pdf" TargetMode="External"/><Relationship Id="rId4" Type="http://schemas.openxmlformats.org/officeDocument/2006/relationships/hyperlink" Target="https://prod.edit.irs.gov/pub/irs-pdf/p5533a.pdf"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hyperlink" Target="https://www.irs.gov/newsroom/faqs-employee-retention-credit-under-the-cares-act" TargetMode="External"/><Relationship Id="rId2" Type="http://schemas.openxmlformats.org/officeDocument/2006/relationships/notesSlide" Target="../notesSlides/notesSlide44.xml"/><Relationship Id="rId1" Type="http://schemas.openxmlformats.org/officeDocument/2006/relationships/slideLayout" Target="../slideLayouts/slideLayout12.xml"/><Relationship Id="rId6" Type="http://schemas.openxmlformats.org/officeDocument/2006/relationships/hyperlink" Target="https://www.irs.gov/forms-pubs/about-form-7200" TargetMode="External"/><Relationship Id="rId5" Type="http://schemas.openxmlformats.org/officeDocument/2006/relationships/hyperlink" Target="https://www.irs.gov/forms-pubs/employers-may-be-able-to-claim-the-employee-retention-credit-and-have-a-ppp-loan" TargetMode="External"/><Relationship Id="rId4" Type="http://schemas.openxmlformats.org/officeDocument/2006/relationships/hyperlink" Target="https://www.irs.gov/newsroom/irs-provides-guidance-for-employers-claiming-the-employee-retention-credit-for-first-two-quarters-of-2021"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irs.gov/pub/irs-drop/n-21-20.pdf" TargetMode="External"/><Relationship Id="rId2" Type="http://schemas.openxmlformats.org/officeDocument/2006/relationships/notesSlide" Target="../notesSlides/notesSlide45.xml"/><Relationship Id="rId1" Type="http://schemas.openxmlformats.org/officeDocument/2006/relationships/slideLayout" Target="../slideLayouts/slideLayout12.xml"/><Relationship Id="rId5" Type="http://schemas.openxmlformats.org/officeDocument/2006/relationships/hyperlink" Target="https://www.irs.gov/forms-pubs/about-form-941" TargetMode="External"/><Relationship Id="rId4" Type="http://schemas.openxmlformats.org/officeDocument/2006/relationships/hyperlink" Target="https://www.irs.gov/pub/irs-drop/n-21-23.pdf"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4A37B8-A062-4427-8998-2851B084EE95}"/>
              </a:ext>
            </a:extLst>
          </p:cNvPr>
          <p:cNvSpPr>
            <a:spLocks noGrp="1"/>
          </p:cNvSpPr>
          <p:nvPr>
            <p:ph idx="1"/>
          </p:nvPr>
        </p:nvSpPr>
        <p:spPr>
          <a:xfrm>
            <a:off x="457200" y="1314843"/>
            <a:ext cx="8229600" cy="4846320"/>
          </a:xfrm>
        </p:spPr>
        <p:txBody>
          <a:bodyPr/>
          <a:lstStyle/>
          <a:p>
            <a:pPr lvl="1">
              <a:lnSpc>
                <a:spcPct val="110000"/>
              </a:lnSpc>
            </a:pPr>
            <a:endParaRPr lang="en-US" dirty="0"/>
          </a:p>
          <a:p>
            <a:endParaRPr lang="en-US" dirty="0"/>
          </a:p>
        </p:txBody>
      </p:sp>
      <p:sp>
        <p:nvSpPr>
          <p:cNvPr id="3" name="Title 2">
            <a:extLst>
              <a:ext uri="{FF2B5EF4-FFF2-40B4-BE49-F238E27FC236}">
                <a16:creationId xmlns:a16="http://schemas.microsoft.com/office/drawing/2014/main" id="{16C05C2B-A6D8-4358-BBCD-1D2DC201D81A}"/>
              </a:ext>
            </a:extLst>
          </p:cNvPr>
          <p:cNvSpPr>
            <a:spLocks noGrp="1"/>
          </p:cNvSpPr>
          <p:nvPr>
            <p:ph type="title"/>
          </p:nvPr>
        </p:nvSpPr>
        <p:spPr>
          <a:xfrm>
            <a:off x="3137338" y="128016"/>
            <a:ext cx="5486400" cy="685800"/>
          </a:xfrm>
        </p:spPr>
        <p:txBody>
          <a:bodyPr/>
          <a:lstStyle/>
          <a:p>
            <a:br>
              <a:rPr lang="en-US" altLang="en-US" dirty="0"/>
            </a:br>
            <a:r>
              <a:rPr lang="en-US" altLang="en-US" dirty="0"/>
              <a:t>Communications &amp; Liaison </a:t>
            </a:r>
            <a:br>
              <a:rPr lang="en-US" altLang="en-US" dirty="0"/>
            </a:br>
            <a:r>
              <a:rPr lang="en-US" altLang="en-US" dirty="0"/>
              <a:t>STAKEHOLDER LIAISON </a:t>
            </a:r>
            <a:br>
              <a:rPr lang="en-US" dirty="0"/>
            </a:br>
            <a:endParaRPr lang="en-US" dirty="0"/>
          </a:p>
        </p:txBody>
      </p:sp>
      <p:sp>
        <p:nvSpPr>
          <p:cNvPr id="5" name="Title 1">
            <a:extLst>
              <a:ext uri="{FF2B5EF4-FFF2-40B4-BE49-F238E27FC236}">
                <a16:creationId xmlns:a16="http://schemas.microsoft.com/office/drawing/2014/main" id="{6FC491EC-2CFA-49EA-A01D-EA60DA2A83DC}"/>
              </a:ext>
            </a:extLst>
          </p:cNvPr>
          <p:cNvSpPr txBox="1">
            <a:spLocks/>
          </p:cNvSpPr>
          <p:nvPr/>
        </p:nvSpPr>
        <p:spPr>
          <a:xfrm>
            <a:off x="2541785" y="3483355"/>
            <a:ext cx="7412037" cy="2548265"/>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2400" b="1" i="0" kern="1200" baseline="0">
                <a:solidFill>
                  <a:srgbClr val="0A3161"/>
                </a:solidFill>
                <a:latin typeface="Arial" charset="0"/>
                <a:ea typeface="Arial" charset="0"/>
                <a:cs typeface="Arial" charset="0"/>
              </a:defRPr>
            </a:lvl1pPr>
          </a:lstStyle>
          <a:p>
            <a:r>
              <a:rPr lang="en-US" altLang="en-US" sz="3200" i="1" dirty="0">
                <a:solidFill>
                  <a:srgbClr val="FF0000"/>
                </a:solidFill>
              </a:rPr>
              <a:t>Richard Furlong, Jr.</a:t>
            </a:r>
            <a:br>
              <a:rPr lang="en-US" altLang="en-US" sz="3200" i="1" dirty="0">
                <a:solidFill>
                  <a:srgbClr val="FF0000"/>
                </a:solidFill>
              </a:rPr>
            </a:br>
            <a:r>
              <a:rPr lang="en-US" altLang="en-US" sz="3200" dirty="0">
                <a:solidFill>
                  <a:srgbClr val="FF0000"/>
                </a:solidFill>
              </a:rPr>
              <a:t>Senior Stakeholder Liaison</a:t>
            </a:r>
          </a:p>
          <a:p>
            <a:endParaRPr lang="en-US" altLang="en-US" sz="3200" i="1" dirty="0">
              <a:solidFill>
                <a:srgbClr val="FF0000"/>
              </a:solidFill>
            </a:endParaRPr>
          </a:p>
          <a:p>
            <a:endParaRPr lang="en-US" sz="3200" dirty="0"/>
          </a:p>
        </p:txBody>
      </p:sp>
      <p:sp>
        <p:nvSpPr>
          <p:cNvPr id="6" name="Rectangle 5">
            <a:extLst>
              <a:ext uri="{FF2B5EF4-FFF2-40B4-BE49-F238E27FC236}">
                <a16:creationId xmlns:a16="http://schemas.microsoft.com/office/drawing/2014/main" id="{0B7DEBDE-10A1-40C5-BDC5-E49283CAF0C1}"/>
              </a:ext>
            </a:extLst>
          </p:cNvPr>
          <p:cNvSpPr/>
          <p:nvPr/>
        </p:nvSpPr>
        <p:spPr>
          <a:xfrm>
            <a:off x="1267022" y="5612237"/>
            <a:ext cx="7876978" cy="1200329"/>
          </a:xfrm>
          <a:prstGeom prst="rect">
            <a:avLst/>
          </a:prstGeom>
        </p:spPr>
        <p:txBody>
          <a:bodyPr wrap="square">
            <a:spAutoFit/>
          </a:bodyPr>
          <a:lstStyle/>
          <a:p>
            <a:pPr algn="r"/>
            <a:r>
              <a:rPr lang="en-US" altLang="en-US" sz="2400" b="1" dirty="0">
                <a:solidFill>
                  <a:schemeClr val="tx2">
                    <a:lumMod val="75000"/>
                  </a:schemeClr>
                </a:solidFill>
              </a:rPr>
              <a:t>CPA Continuing Education Society of PA</a:t>
            </a:r>
          </a:p>
          <a:p>
            <a:pPr algn="r"/>
            <a:r>
              <a:rPr lang="en-US" altLang="en-US" sz="2400" b="1" dirty="0">
                <a:solidFill>
                  <a:schemeClr val="tx2">
                    <a:lumMod val="75000"/>
                  </a:schemeClr>
                </a:solidFill>
              </a:rPr>
              <a:t>December 8, 2021</a:t>
            </a:r>
          </a:p>
          <a:p>
            <a:pPr algn="r"/>
            <a:endParaRPr lang="en-US" altLang="en-US" sz="2400" b="1" dirty="0"/>
          </a:p>
        </p:txBody>
      </p:sp>
      <p:sp>
        <p:nvSpPr>
          <p:cNvPr id="9" name="TextBox 8">
            <a:extLst>
              <a:ext uri="{FF2B5EF4-FFF2-40B4-BE49-F238E27FC236}">
                <a16:creationId xmlns:a16="http://schemas.microsoft.com/office/drawing/2014/main" id="{299D275B-D00D-4030-82A2-2EDFD64D6879}"/>
              </a:ext>
            </a:extLst>
          </p:cNvPr>
          <p:cNvSpPr txBox="1"/>
          <p:nvPr/>
        </p:nvSpPr>
        <p:spPr>
          <a:xfrm>
            <a:off x="2021808" y="1345506"/>
            <a:ext cx="5497550" cy="1938992"/>
          </a:xfrm>
          <a:prstGeom prst="rect">
            <a:avLst/>
          </a:prstGeom>
          <a:noFill/>
        </p:spPr>
        <p:txBody>
          <a:bodyPr wrap="square">
            <a:spAutoFit/>
          </a:bodyPr>
          <a:lstStyle/>
          <a:p>
            <a:r>
              <a:rPr lang="en-US" sz="4000" b="1" i="1" dirty="0">
                <a:solidFill>
                  <a:srgbClr val="002060"/>
                </a:solidFill>
              </a:rPr>
              <a:t>Tax Changes from a </a:t>
            </a:r>
            <a:br>
              <a:rPr lang="en-US" sz="4000" b="1" i="1" dirty="0">
                <a:solidFill>
                  <a:srgbClr val="002060"/>
                </a:solidFill>
              </a:rPr>
            </a:br>
            <a:r>
              <a:rPr lang="en-US" sz="4000" b="1" i="1" dirty="0">
                <a:solidFill>
                  <a:srgbClr val="002060"/>
                </a:solidFill>
              </a:rPr>
              <a:t>Forms Perspective: </a:t>
            </a:r>
            <a:br>
              <a:rPr lang="en-US" sz="4000" b="1" i="1" dirty="0">
                <a:solidFill>
                  <a:srgbClr val="002060"/>
                </a:solidFill>
              </a:rPr>
            </a:br>
            <a:r>
              <a:rPr lang="en-US" sz="4000" b="1" i="1" dirty="0">
                <a:solidFill>
                  <a:srgbClr val="002060"/>
                </a:solidFill>
              </a:rPr>
              <a:t>Tax Year 2021</a:t>
            </a:r>
          </a:p>
        </p:txBody>
      </p:sp>
      <p:sp>
        <p:nvSpPr>
          <p:cNvPr id="7" name="Slide Number Placeholder 6">
            <a:extLst>
              <a:ext uri="{FF2B5EF4-FFF2-40B4-BE49-F238E27FC236}">
                <a16:creationId xmlns:a16="http://schemas.microsoft.com/office/drawing/2014/main" id="{B60A94D0-9652-40A2-9D9E-7E030D034C70}"/>
              </a:ext>
            </a:extLst>
          </p:cNvPr>
          <p:cNvSpPr>
            <a:spLocks noGrp="1"/>
          </p:cNvSpPr>
          <p:nvPr>
            <p:ph type="sldNum" sz="quarter" idx="12"/>
          </p:nvPr>
        </p:nvSpPr>
        <p:spPr/>
        <p:txBody>
          <a:bodyPr/>
          <a:lstStyle/>
          <a:p>
            <a:pPr>
              <a:defRPr/>
            </a:pPr>
            <a:fld id="{E9756F47-50CE-485F-ACD5-EA6DFF797E7C}" type="slidenum">
              <a:rPr lang="en-US" altLang="en-US" smtClean="0"/>
              <a:pPr>
                <a:defRPr/>
              </a:pPr>
              <a:t>1</a:t>
            </a:fld>
            <a:endParaRPr lang="en-US" altLang="en-US" dirty="0"/>
          </a:p>
        </p:txBody>
      </p:sp>
    </p:spTree>
    <p:extLst>
      <p:ext uri="{BB962C8B-B14F-4D97-AF65-F5344CB8AC3E}">
        <p14:creationId xmlns:p14="http://schemas.microsoft.com/office/powerpoint/2010/main" val="2945549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435238"/>
            <a:ext cx="8229600" cy="4859301"/>
          </a:xfrm>
        </p:spPr>
        <p:txBody>
          <a:bodyPr/>
          <a:lstStyle/>
          <a:p>
            <a:r>
              <a:rPr lang="en-US" sz="2400" dirty="0"/>
              <a:t>Child and Dependent Care Credit</a:t>
            </a:r>
          </a:p>
          <a:p>
            <a:pPr lvl="2"/>
            <a:r>
              <a:rPr lang="en-US" sz="2400" dirty="0">
                <a:solidFill>
                  <a:schemeClr val="tx1"/>
                </a:solidFill>
              </a:rPr>
              <a:t>Dollar limit amount increased to $8,000 for one qualifying person and $16,000 for two or more qualifying persons.</a:t>
            </a:r>
          </a:p>
          <a:p>
            <a:pPr lvl="2"/>
            <a:r>
              <a:rPr lang="en-US" sz="2400" dirty="0">
                <a:solidFill>
                  <a:schemeClr val="tx1"/>
                </a:solidFill>
              </a:rPr>
              <a:t>Increased credit rate and income phaseout amounts</a:t>
            </a:r>
          </a:p>
          <a:p>
            <a:pPr lvl="2"/>
            <a:r>
              <a:rPr lang="en-US" sz="2400" dirty="0">
                <a:solidFill>
                  <a:schemeClr val="tx1"/>
                </a:solidFill>
              </a:rPr>
              <a:t>Refundable in 2021 for most taxpayers</a:t>
            </a:r>
          </a:p>
          <a:p>
            <a:pPr lvl="2"/>
            <a:r>
              <a:rPr lang="en-US" sz="2400" dirty="0">
                <a:solidFill>
                  <a:schemeClr val="tx1"/>
                </a:solidFill>
              </a:rPr>
              <a:t>Increased the maximum exclusion amount for employer-provided dependent care benefits to $10,500</a:t>
            </a:r>
          </a:p>
        </p:txBody>
      </p:sp>
      <p:sp>
        <p:nvSpPr>
          <p:cNvPr id="4" name="Slide Number Placeholder 3">
            <a:extLst>
              <a:ext uri="{FF2B5EF4-FFF2-40B4-BE49-F238E27FC236}">
                <a16:creationId xmlns:a16="http://schemas.microsoft.com/office/drawing/2014/main" id="{40393FD6-29A7-4AAD-9839-4FFD5C305DFC}"/>
              </a:ext>
            </a:extLst>
          </p:cNvPr>
          <p:cNvSpPr>
            <a:spLocks noGrp="1"/>
          </p:cNvSpPr>
          <p:nvPr>
            <p:ph type="sldNum" sz="quarter" idx="12"/>
          </p:nvPr>
        </p:nvSpPr>
        <p:spPr/>
        <p:txBody>
          <a:bodyPr/>
          <a:lstStyle/>
          <a:p>
            <a:fld id="{781057C3-FDA3-B146-AA6C-F3C04E67C803}" type="slidenum">
              <a:rPr lang="en-US" smtClean="0"/>
              <a:t>10</a:t>
            </a:fld>
            <a:endParaRPr lang="en-US"/>
          </a:p>
        </p:txBody>
      </p:sp>
    </p:spTree>
    <p:extLst>
      <p:ext uri="{BB962C8B-B14F-4D97-AF65-F5344CB8AC3E}">
        <p14:creationId xmlns:p14="http://schemas.microsoft.com/office/powerpoint/2010/main" val="273334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593436" y="1286572"/>
            <a:ext cx="8410575" cy="4859301"/>
          </a:xfrm>
        </p:spPr>
        <p:txBody>
          <a:bodyPr/>
          <a:lstStyle/>
          <a:p>
            <a:r>
              <a:rPr lang="en-US" sz="2400" dirty="0"/>
              <a:t>Child Tax Credit</a:t>
            </a:r>
          </a:p>
          <a:p>
            <a:pPr lvl="2"/>
            <a:r>
              <a:rPr lang="en-US" sz="2400" dirty="0">
                <a:solidFill>
                  <a:schemeClr val="tx1"/>
                </a:solidFill>
              </a:rPr>
              <a:t>Extended qualifying child to under age 18</a:t>
            </a:r>
          </a:p>
          <a:p>
            <a:pPr lvl="2"/>
            <a:r>
              <a:rPr lang="en-US" sz="2400" dirty="0">
                <a:solidFill>
                  <a:schemeClr val="tx1"/>
                </a:solidFill>
              </a:rPr>
              <a:t>Credit increase to $3,000 per child ($3,600 for under age 6)</a:t>
            </a:r>
          </a:p>
          <a:p>
            <a:pPr lvl="2"/>
            <a:r>
              <a:rPr lang="en-US" sz="2400" dirty="0">
                <a:solidFill>
                  <a:schemeClr val="tx1"/>
                </a:solidFill>
              </a:rPr>
              <a:t>New phaseout amount for additional credit amounts</a:t>
            </a:r>
          </a:p>
          <a:p>
            <a:pPr lvl="2"/>
            <a:r>
              <a:rPr lang="en-US" sz="2400" dirty="0">
                <a:solidFill>
                  <a:schemeClr val="tx1"/>
                </a:solidFill>
              </a:rPr>
              <a:t>Refundable in 2021 for most taxpayers</a:t>
            </a:r>
          </a:p>
          <a:p>
            <a:pPr lvl="2"/>
            <a:r>
              <a:rPr lang="en-US" sz="2400" dirty="0">
                <a:solidFill>
                  <a:schemeClr val="tx1"/>
                </a:solidFill>
              </a:rPr>
              <a:t>Creates an advanced child tax credit payment</a:t>
            </a:r>
          </a:p>
        </p:txBody>
      </p:sp>
      <p:sp>
        <p:nvSpPr>
          <p:cNvPr id="4" name="Content Placeholder 3">
            <a:extLst>
              <a:ext uri="{FF2B5EF4-FFF2-40B4-BE49-F238E27FC236}">
                <a16:creationId xmlns:a16="http://schemas.microsoft.com/office/drawing/2014/main" id="{5AD5184A-19B3-40D9-ADEF-B25EBC6CE7A0}"/>
              </a:ext>
            </a:extLst>
          </p:cNvPr>
          <p:cNvSpPr>
            <a:spLocks noGrp="1"/>
          </p:cNvSpPr>
          <p:nvPr>
            <p:ph idx="13"/>
          </p:nvPr>
        </p:nvSpPr>
        <p:spPr/>
        <p:txBody>
          <a:bodyPr/>
          <a:lstStyle/>
          <a:p>
            <a:endParaRPr lang="en-US"/>
          </a:p>
        </p:txBody>
      </p:sp>
      <p:sp>
        <p:nvSpPr>
          <p:cNvPr id="5" name="Slide Number Placeholder 4">
            <a:extLst>
              <a:ext uri="{FF2B5EF4-FFF2-40B4-BE49-F238E27FC236}">
                <a16:creationId xmlns:a16="http://schemas.microsoft.com/office/drawing/2014/main" id="{2A3FE0B1-A4E3-4E85-85D9-9EE483225943}"/>
              </a:ext>
            </a:extLst>
          </p:cNvPr>
          <p:cNvSpPr>
            <a:spLocks noGrp="1"/>
          </p:cNvSpPr>
          <p:nvPr>
            <p:ph type="sldNum" sz="quarter" idx="12"/>
          </p:nvPr>
        </p:nvSpPr>
        <p:spPr/>
        <p:txBody>
          <a:bodyPr/>
          <a:lstStyle/>
          <a:p>
            <a:fld id="{781057C3-FDA3-B146-AA6C-F3C04E67C803}" type="slidenum">
              <a:rPr lang="en-US" smtClean="0"/>
              <a:t>11</a:t>
            </a:fld>
            <a:endParaRPr lang="en-US"/>
          </a:p>
        </p:txBody>
      </p:sp>
    </p:spTree>
    <p:extLst>
      <p:ext uri="{BB962C8B-B14F-4D97-AF65-F5344CB8AC3E}">
        <p14:creationId xmlns:p14="http://schemas.microsoft.com/office/powerpoint/2010/main" val="132633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199" y="1190625"/>
            <a:ext cx="8410575" cy="4859301"/>
          </a:xfrm>
        </p:spPr>
        <p:txBody>
          <a:bodyPr/>
          <a:lstStyle/>
          <a:p>
            <a:r>
              <a:rPr lang="en-US" sz="2400" dirty="0"/>
              <a:t>Earned Income Tax Credit</a:t>
            </a:r>
          </a:p>
          <a:p>
            <a:pPr lvl="2"/>
            <a:r>
              <a:rPr lang="en-US" sz="2400" dirty="0">
                <a:solidFill>
                  <a:schemeClr val="tx1"/>
                </a:solidFill>
              </a:rPr>
              <a:t>Expansion for taxpayers with no qualifying children</a:t>
            </a:r>
          </a:p>
          <a:p>
            <a:pPr lvl="2"/>
            <a:r>
              <a:rPr lang="en-US" sz="2400" dirty="0">
                <a:solidFill>
                  <a:schemeClr val="tx1"/>
                </a:solidFill>
              </a:rPr>
              <a:t>Increase investment income to $10,000</a:t>
            </a:r>
          </a:p>
          <a:p>
            <a:pPr lvl="2"/>
            <a:r>
              <a:rPr lang="en-US" sz="2400" dirty="0">
                <a:solidFill>
                  <a:schemeClr val="tx1"/>
                </a:solidFill>
              </a:rPr>
              <a:t>Rules for separated spouses</a:t>
            </a:r>
          </a:p>
          <a:p>
            <a:pPr lvl="2"/>
            <a:r>
              <a:rPr lang="en-US" sz="2400" dirty="0">
                <a:solidFill>
                  <a:schemeClr val="tx1"/>
                </a:solidFill>
              </a:rPr>
              <a:t>Use of 2019 earned income for 2021 calculation</a:t>
            </a:r>
          </a:p>
        </p:txBody>
      </p:sp>
      <p:sp>
        <p:nvSpPr>
          <p:cNvPr id="4" name="Slide Number Placeholder 3">
            <a:extLst>
              <a:ext uri="{FF2B5EF4-FFF2-40B4-BE49-F238E27FC236}">
                <a16:creationId xmlns:a16="http://schemas.microsoft.com/office/drawing/2014/main" id="{97EFA2D2-7161-451F-B613-B783961B002D}"/>
              </a:ext>
            </a:extLst>
          </p:cNvPr>
          <p:cNvSpPr>
            <a:spLocks noGrp="1"/>
          </p:cNvSpPr>
          <p:nvPr>
            <p:ph type="sldNum" sz="quarter" idx="12"/>
          </p:nvPr>
        </p:nvSpPr>
        <p:spPr/>
        <p:txBody>
          <a:bodyPr/>
          <a:lstStyle/>
          <a:p>
            <a:fld id="{781057C3-FDA3-B146-AA6C-F3C04E67C803}" type="slidenum">
              <a:rPr lang="en-US" smtClean="0"/>
              <a:t>12</a:t>
            </a:fld>
            <a:endParaRPr lang="en-US"/>
          </a:p>
        </p:txBody>
      </p:sp>
    </p:spTree>
    <p:extLst>
      <p:ext uri="{BB962C8B-B14F-4D97-AF65-F5344CB8AC3E}">
        <p14:creationId xmlns:p14="http://schemas.microsoft.com/office/powerpoint/2010/main" val="369993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199" y="1190625"/>
            <a:ext cx="8410575" cy="4859301"/>
          </a:xfrm>
        </p:spPr>
        <p:txBody>
          <a:bodyPr/>
          <a:lstStyle/>
          <a:p>
            <a:r>
              <a:rPr lang="en-US" sz="2400" dirty="0"/>
              <a:t>Premium Tax Credit</a:t>
            </a:r>
          </a:p>
          <a:p>
            <a:pPr lvl="2"/>
            <a:r>
              <a:rPr lang="en-US" sz="2400" dirty="0">
                <a:solidFill>
                  <a:schemeClr val="tx1"/>
                </a:solidFill>
              </a:rPr>
              <a:t>Revised applicable percentage table</a:t>
            </a:r>
          </a:p>
          <a:p>
            <a:pPr lvl="2"/>
            <a:r>
              <a:rPr lang="en-US" sz="2400" dirty="0">
                <a:solidFill>
                  <a:schemeClr val="tx1"/>
                </a:solidFill>
              </a:rPr>
              <a:t>Eliminates the limitation that household income may not exceed 400% of Federal Poverty Line (FPL)</a:t>
            </a:r>
          </a:p>
          <a:p>
            <a:pPr lvl="2"/>
            <a:r>
              <a:rPr lang="en-US" sz="2400" dirty="0">
                <a:solidFill>
                  <a:schemeClr val="tx1"/>
                </a:solidFill>
              </a:rPr>
              <a:t>Special rules in 2021 for unemployment compensation recipient </a:t>
            </a:r>
          </a:p>
        </p:txBody>
      </p:sp>
      <p:sp>
        <p:nvSpPr>
          <p:cNvPr id="4" name="Slide Number Placeholder 3">
            <a:extLst>
              <a:ext uri="{FF2B5EF4-FFF2-40B4-BE49-F238E27FC236}">
                <a16:creationId xmlns:a16="http://schemas.microsoft.com/office/drawing/2014/main" id="{FDA52D9F-2AE7-40CA-8198-158EAB4C3C62}"/>
              </a:ext>
            </a:extLst>
          </p:cNvPr>
          <p:cNvSpPr>
            <a:spLocks noGrp="1"/>
          </p:cNvSpPr>
          <p:nvPr>
            <p:ph type="sldNum" sz="quarter" idx="12"/>
          </p:nvPr>
        </p:nvSpPr>
        <p:spPr/>
        <p:txBody>
          <a:bodyPr/>
          <a:lstStyle/>
          <a:p>
            <a:fld id="{781057C3-FDA3-B146-AA6C-F3C04E67C803}" type="slidenum">
              <a:rPr lang="en-US" smtClean="0"/>
              <a:t>13</a:t>
            </a:fld>
            <a:endParaRPr lang="en-US"/>
          </a:p>
        </p:txBody>
      </p:sp>
    </p:spTree>
    <p:extLst>
      <p:ext uri="{BB962C8B-B14F-4D97-AF65-F5344CB8AC3E}">
        <p14:creationId xmlns:p14="http://schemas.microsoft.com/office/powerpoint/2010/main" val="776794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199" y="1190625"/>
            <a:ext cx="8410575" cy="4859301"/>
          </a:xfrm>
        </p:spPr>
        <p:txBody>
          <a:bodyPr/>
          <a:lstStyle/>
          <a:p>
            <a:r>
              <a:rPr lang="en-US" sz="2400" dirty="0"/>
              <a:t>Employment Tax Changes</a:t>
            </a:r>
          </a:p>
          <a:p>
            <a:pPr lvl="2"/>
            <a:r>
              <a:rPr lang="en-US" sz="2400" dirty="0">
                <a:solidFill>
                  <a:schemeClr val="tx1"/>
                </a:solidFill>
              </a:rPr>
              <a:t>Extension and modification of employee retention credit</a:t>
            </a:r>
          </a:p>
          <a:p>
            <a:pPr lvl="2"/>
            <a:r>
              <a:rPr lang="en-US" sz="2400" dirty="0">
                <a:solidFill>
                  <a:schemeClr val="tx1"/>
                </a:solidFill>
              </a:rPr>
              <a:t>Sick and family leave credit </a:t>
            </a:r>
          </a:p>
          <a:p>
            <a:pPr lvl="2"/>
            <a:r>
              <a:rPr lang="en-US" sz="2400" dirty="0">
                <a:solidFill>
                  <a:schemeClr val="tx1"/>
                </a:solidFill>
              </a:rPr>
              <a:t>COBRA premium assistance credit</a:t>
            </a:r>
          </a:p>
        </p:txBody>
      </p:sp>
      <p:sp>
        <p:nvSpPr>
          <p:cNvPr id="4" name="Slide Number Placeholder 3">
            <a:extLst>
              <a:ext uri="{FF2B5EF4-FFF2-40B4-BE49-F238E27FC236}">
                <a16:creationId xmlns:a16="http://schemas.microsoft.com/office/drawing/2014/main" id="{F4199956-F0B1-41C7-92E7-E2AA8F06750F}"/>
              </a:ext>
            </a:extLst>
          </p:cNvPr>
          <p:cNvSpPr>
            <a:spLocks noGrp="1"/>
          </p:cNvSpPr>
          <p:nvPr>
            <p:ph type="sldNum" sz="quarter" idx="12"/>
          </p:nvPr>
        </p:nvSpPr>
        <p:spPr/>
        <p:txBody>
          <a:bodyPr/>
          <a:lstStyle/>
          <a:p>
            <a:fld id="{781057C3-FDA3-B146-AA6C-F3C04E67C803}" type="slidenum">
              <a:rPr lang="en-US" smtClean="0"/>
              <a:t>14</a:t>
            </a:fld>
            <a:endParaRPr lang="en-US"/>
          </a:p>
        </p:txBody>
      </p:sp>
    </p:spTree>
    <p:extLst>
      <p:ext uri="{BB962C8B-B14F-4D97-AF65-F5344CB8AC3E}">
        <p14:creationId xmlns:p14="http://schemas.microsoft.com/office/powerpoint/2010/main" val="578449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199" y="1190625"/>
            <a:ext cx="8410575" cy="4859301"/>
          </a:xfrm>
        </p:spPr>
        <p:txBody>
          <a:bodyPr/>
          <a:lstStyle/>
          <a:p>
            <a:r>
              <a:rPr lang="en-US" sz="2400" dirty="0"/>
              <a:t>Major tax form changes</a:t>
            </a:r>
          </a:p>
          <a:p>
            <a:pPr lvl="2"/>
            <a:r>
              <a:rPr lang="en-US" sz="2400" dirty="0">
                <a:solidFill>
                  <a:schemeClr val="tx1"/>
                </a:solidFill>
              </a:rPr>
              <a:t>Schedule 8812 (Form 1040), Credits for Qualifying Children and Other Dependents </a:t>
            </a:r>
          </a:p>
          <a:p>
            <a:pPr lvl="2"/>
            <a:r>
              <a:rPr lang="en-US" sz="2400" dirty="0">
                <a:solidFill>
                  <a:schemeClr val="tx1"/>
                </a:solidFill>
              </a:rPr>
              <a:t>Form 461, Limitation of Business Losses</a:t>
            </a:r>
          </a:p>
          <a:p>
            <a:pPr lvl="2"/>
            <a:r>
              <a:rPr lang="en-US" sz="2400" dirty="0">
                <a:solidFill>
                  <a:schemeClr val="tx1"/>
                </a:solidFill>
              </a:rPr>
              <a:t>Form 2441, Child and Dependent Care Expenses</a:t>
            </a:r>
          </a:p>
          <a:p>
            <a:pPr lvl="2"/>
            <a:r>
              <a:rPr lang="en-US" sz="2400" dirty="0">
                <a:solidFill>
                  <a:schemeClr val="tx1"/>
                </a:solidFill>
              </a:rPr>
              <a:t>Form 7202, Credits for Sick Leave and Family Leave for Certain Self-Employed Individuals</a:t>
            </a:r>
          </a:p>
          <a:p>
            <a:pPr lvl="2"/>
            <a:r>
              <a:rPr lang="en-US" sz="2400" dirty="0">
                <a:solidFill>
                  <a:schemeClr val="tx1"/>
                </a:solidFill>
              </a:rPr>
              <a:t>Form 8962, Premium Tax Credit</a:t>
            </a:r>
          </a:p>
        </p:txBody>
      </p:sp>
      <p:sp>
        <p:nvSpPr>
          <p:cNvPr id="4" name="Slide Number Placeholder 3">
            <a:extLst>
              <a:ext uri="{FF2B5EF4-FFF2-40B4-BE49-F238E27FC236}">
                <a16:creationId xmlns:a16="http://schemas.microsoft.com/office/drawing/2014/main" id="{CC7BADF4-B3C6-4417-8D7F-BDCB2F831DD2}"/>
              </a:ext>
            </a:extLst>
          </p:cNvPr>
          <p:cNvSpPr>
            <a:spLocks noGrp="1"/>
          </p:cNvSpPr>
          <p:nvPr>
            <p:ph type="sldNum" sz="quarter" idx="12"/>
          </p:nvPr>
        </p:nvSpPr>
        <p:spPr/>
        <p:txBody>
          <a:bodyPr/>
          <a:lstStyle/>
          <a:p>
            <a:fld id="{781057C3-FDA3-B146-AA6C-F3C04E67C803}" type="slidenum">
              <a:rPr lang="en-US" smtClean="0"/>
              <a:t>15</a:t>
            </a:fld>
            <a:endParaRPr lang="en-US"/>
          </a:p>
        </p:txBody>
      </p:sp>
    </p:spTree>
    <p:extLst>
      <p:ext uri="{BB962C8B-B14F-4D97-AF65-F5344CB8AC3E}">
        <p14:creationId xmlns:p14="http://schemas.microsoft.com/office/powerpoint/2010/main" val="3655580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199" y="1190625"/>
            <a:ext cx="8410575" cy="4859301"/>
          </a:xfrm>
        </p:spPr>
        <p:txBody>
          <a:bodyPr/>
          <a:lstStyle/>
          <a:p>
            <a:r>
              <a:rPr lang="en-US" sz="2400" dirty="0"/>
              <a:t>Form 1040, U.S. Individual Income Tax Return</a:t>
            </a:r>
          </a:p>
          <a:p>
            <a:pPr lvl="2"/>
            <a:r>
              <a:rPr lang="en-US" sz="2400" dirty="0">
                <a:solidFill>
                  <a:schemeClr val="tx1"/>
                </a:solidFill>
              </a:rPr>
              <a:t>Line for standard deduction or itemized deduction expanded:</a:t>
            </a:r>
          </a:p>
          <a:p>
            <a:pPr lvl="3"/>
            <a:r>
              <a:rPr lang="en-US" sz="2400" dirty="0">
                <a:solidFill>
                  <a:schemeClr val="tx1"/>
                </a:solidFill>
              </a:rPr>
              <a:t>Line 10b is now line 12b for charitable contributions if taxpayer take standard deduction</a:t>
            </a:r>
          </a:p>
          <a:p>
            <a:pPr lvl="2"/>
            <a:r>
              <a:rPr lang="en-US" sz="2400" dirty="0">
                <a:solidFill>
                  <a:schemeClr val="tx1"/>
                </a:solidFill>
              </a:rPr>
              <a:t>Line for earned income credit expanded:</a:t>
            </a:r>
          </a:p>
          <a:p>
            <a:pPr lvl="3"/>
            <a:r>
              <a:rPr lang="en-US" sz="2400" dirty="0">
                <a:solidFill>
                  <a:schemeClr val="tx1"/>
                </a:solidFill>
              </a:rPr>
              <a:t>Line 27b added for nontaxable combat pay election </a:t>
            </a:r>
          </a:p>
          <a:p>
            <a:pPr lvl="3"/>
            <a:r>
              <a:rPr lang="en-US" sz="2400" dirty="0">
                <a:solidFill>
                  <a:schemeClr val="tx1"/>
                </a:solidFill>
              </a:rPr>
              <a:t>Line 27c added for prior year (2019) earned income</a:t>
            </a:r>
          </a:p>
        </p:txBody>
      </p:sp>
      <p:sp>
        <p:nvSpPr>
          <p:cNvPr id="4" name="Slide Number Placeholder 3">
            <a:extLst>
              <a:ext uri="{FF2B5EF4-FFF2-40B4-BE49-F238E27FC236}">
                <a16:creationId xmlns:a16="http://schemas.microsoft.com/office/drawing/2014/main" id="{9D8DF237-03C0-4916-B5A9-6FA826F93428}"/>
              </a:ext>
            </a:extLst>
          </p:cNvPr>
          <p:cNvSpPr>
            <a:spLocks noGrp="1"/>
          </p:cNvSpPr>
          <p:nvPr>
            <p:ph type="sldNum" sz="quarter" idx="12"/>
          </p:nvPr>
        </p:nvSpPr>
        <p:spPr/>
        <p:txBody>
          <a:bodyPr/>
          <a:lstStyle/>
          <a:p>
            <a:fld id="{781057C3-FDA3-B146-AA6C-F3C04E67C803}" type="slidenum">
              <a:rPr lang="en-US" smtClean="0"/>
              <a:t>16</a:t>
            </a:fld>
            <a:endParaRPr lang="en-US"/>
          </a:p>
        </p:txBody>
      </p:sp>
    </p:spTree>
    <p:extLst>
      <p:ext uri="{BB962C8B-B14F-4D97-AF65-F5344CB8AC3E}">
        <p14:creationId xmlns:p14="http://schemas.microsoft.com/office/powerpoint/2010/main" val="315034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199" y="1190625"/>
            <a:ext cx="8410575" cy="4859301"/>
          </a:xfrm>
        </p:spPr>
        <p:txBody>
          <a:bodyPr/>
          <a:lstStyle/>
          <a:p>
            <a:r>
              <a:rPr lang="en-US" sz="2400" dirty="0"/>
              <a:t>Schedule 1 (Form 1040), Additional Income and Adjustment to Income</a:t>
            </a:r>
          </a:p>
          <a:p>
            <a:pPr lvl="2"/>
            <a:r>
              <a:rPr lang="en-US" sz="2400" dirty="0">
                <a:solidFill>
                  <a:schemeClr val="tx1"/>
                </a:solidFill>
              </a:rPr>
              <a:t>Line for other income expanded:</a:t>
            </a:r>
          </a:p>
          <a:p>
            <a:pPr lvl="3"/>
            <a:r>
              <a:rPr lang="en-US" sz="2400" dirty="0">
                <a:solidFill>
                  <a:schemeClr val="tx1"/>
                </a:solidFill>
              </a:rPr>
              <a:t>Line 8 has been expanded to lines 8a to 8p and 8z</a:t>
            </a:r>
          </a:p>
          <a:p>
            <a:pPr lvl="3"/>
            <a:r>
              <a:rPr lang="en-US" sz="2400" dirty="0">
                <a:solidFill>
                  <a:schemeClr val="tx1"/>
                </a:solidFill>
              </a:rPr>
              <a:t>Added line 9 for total other income</a:t>
            </a:r>
          </a:p>
          <a:p>
            <a:pPr lvl="2"/>
            <a:r>
              <a:rPr lang="en-US" sz="2400" dirty="0">
                <a:solidFill>
                  <a:schemeClr val="tx1"/>
                </a:solidFill>
              </a:rPr>
              <a:t>Added new lines in Part II:</a:t>
            </a:r>
          </a:p>
          <a:p>
            <a:pPr lvl="3"/>
            <a:r>
              <a:rPr lang="en-US" sz="2400" dirty="0">
                <a:solidFill>
                  <a:schemeClr val="tx1"/>
                </a:solidFill>
              </a:rPr>
              <a:t>Added line 23 for Archer MSA deduction</a:t>
            </a:r>
          </a:p>
          <a:p>
            <a:pPr lvl="3"/>
            <a:r>
              <a:rPr lang="en-US" sz="2400" dirty="0">
                <a:solidFill>
                  <a:schemeClr val="tx1"/>
                </a:solidFill>
              </a:rPr>
              <a:t>Lines 24a to 24k and 24z added for Other Adjustments</a:t>
            </a:r>
          </a:p>
          <a:p>
            <a:pPr lvl="3"/>
            <a:r>
              <a:rPr lang="en-US" sz="2400" dirty="0">
                <a:solidFill>
                  <a:schemeClr val="tx1"/>
                </a:solidFill>
              </a:rPr>
              <a:t>Added line 25 for total other adjustments</a:t>
            </a:r>
          </a:p>
        </p:txBody>
      </p:sp>
      <p:sp>
        <p:nvSpPr>
          <p:cNvPr id="4" name="Slide Number Placeholder 3">
            <a:extLst>
              <a:ext uri="{FF2B5EF4-FFF2-40B4-BE49-F238E27FC236}">
                <a16:creationId xmlns:a16="http://schemas.microsoft.com/office/drawing/2014/main" id="{DB39EDA1-336C-4C11-9DB8-310DABD8106E}"/>
              </a:ext>
            </a:extLst>
          </p:cNvPr>
          <p:cNvSpPr>
            <a:spLocks noGrp="1"/>
          </p:cNvSpPr>
          <p:nvPr>
            <p:ph type="sldNum" sz="quarter" idx="12"/>
          </p:nvPr>
        </p:nvSpPr>
        <p:spPr/>
        <p:txBody>
          <a:bodyPr/>
          <a:lstStyle/>
          <a:p>
            <a:fld id="{781057C3-FDA3-B146-AA6C-F3C04E67C803}" type="slidenum">
              <a:rPr lang="en-US" smtClean="0"/>
              <a:t>17</a:t>
            </a:fld>
            <a:endParaRPr lang="en-US"/>
          </a:p>
        </p:txBody>
      </p:sp>
    </p:spTree>
    <p:extLst>
      <p:ext uri="{BB962C8B-B14F-4D97-AF65-F5344CB8AC3E}">
        <p14:creationId xmlns:p14="http://schemas.microsoft.com/office/powerpoint/2010/main" val="954955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228599" y="1190625"/>
            <a:ext cx="8686801" cy="4859301"/>
          </a:xfrm>
        </p:spPr>
        <p:txBody>
          <a:bodyPr/>
          <a:lstStyle/>
          <a:p>
            <a:r>
              <a:rPr lang="en-US" sz="2400" dirty="0"/>
              <a:t>Schedule 2 (Form 1040), Additional Taxes</a:t>
            </a:r>
          </a:p>
          <a:p>
            <a:pPr lvl="2"/>
            <a:r>
              <a:rPr lang="en-US" sz="2400" dirty="0">
                <a:solidFill>
                  <a:schemeClr val="tx1"/>
                </a:solidFill>
              </a:rPr>
              <a:t>Line for unreported social security and Medicare tax expanded</a:t>
            </a:r>
          </a:p>
          <a:p>
            <a:pPr lvl="2"/>
            <a:r>
              <a:rPr lang="en-US" sz="2400" dirty="0">
                <a:solidFill>
                  <a:schemeClr val="tx1"/>
                </a:solidFill>
              </a:rPr>
              <a:t>Prior line 8 expanded to provide a separate line for each form </a:t>
            </a:r>
          </a:p>
          <a:p>
            <a:pPr lvl="2"/>
            <a:r>
              <a:rPr lang="en-US" sz="2400" dirty="0">
                <a:solidFill>
                  <a:schemeClr val="tx1"/>
                </a:solidFill>
              </a:rPr>
              <a:t>Line for other additional taxes expanded:</a:t>
            </a:r>
          </a:p>
          <a:p>
            <a:pPr lvl="3"/>
            <a:r>
              <a:rPr lang="en-US" sz="2400" dirty="0">
                <a:solidFill>
                  <a:schemeClr val="tx1"/>
                </a:solidFill>
              </a:rPr>
              <a:t>Lines 17a to 17q and 17z added for other taxes</a:t>
            </a:r>
          </a:p>
          <a:p>
            <a:pPr lvl="3"/>
            <a:r>
              <a:rPr lang="en-US" sz="2400" dirty="0">
                <a:solidFill>
                  <a:schemeClr val="tx1"/>
                </a:solidFill>
              </a:rPr>
              <a:t>Added line 18 for total additional taxes</a:t>
            </a:r>
          </a:p>
          <a:p>
            <a:pPr lvl="2"/>
            <a:r>
              <a:rPr lang="en-US" sz="2400" dirty="0">
                <a:solidFill>
                  <a:schemeClr val="tx1"/>
                </a:solidFill>
              </a:rPr>
              <a:t>Added line 19 for additional tax from Schedule 8812</a:t>
            </a:r>
          </a:p>
        </p:txBody>
      </p:sp>
      <p:sp>
        <p:nvSpPr>
          <p:cNvPr id="4" name="Slide Number Placeholder 3">
            <a:extLst>
              <a:ext uri="{FF2B5EF4-FFF2-40B4-BE49-F238E27FC236}">
                <a16:creationId xmlns:a16="http://schemas.microsoft.com/office/drawing/2014/main" id="{C294D9CF-D011-415C-A5C0-C4A39013E441}"/>
              </a:ext>
            </a:extLst>
          </p:cNvPr>
          <p:cNvSpPr>
            <a:spLocks noGrp="1"/>
          </p:cNvSpPr>
          <p:nvPr>
            <p:ph type="sldNum" sz="quarter" idx="12"/>
          </p:nvPr>
        </p:nvSpPr>
        <p:spPr/>
        <p:txBody>
          <a:bodyPr/>
          <a:lstStyle/>
          <a:p>
            <a:fld id="{781057C3-FDA3-B146-AA6C-F3C04E67C803}" type="slidenum">
              <a:rPr lang="en-US" smtClean="0"/>
              <a:t>18</a:t>
            </a:fld>
            <a:endParaRPr lang="en-US"/>
          </a:p>
        </p:txBody>
      </p:sp>
    </p:spTree>
    <p:extLst>
      <p:ext uri="{BB962C8B-B14F-4D97-AF65-F5344CB8AC3E}">
        <p14:creationId xmlns:p14="http://schemas.microsoft.com/office/powerpoint/2010/main" val="3350550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302113"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228599" y="1190625"/>
            <a:ext cx="8686801" cy="4859301"/>
          </a:xfrm>
        </p:spPr>
        <p:txBody>
          <a:bodyPr/>
          <a:lstStyle/>
          <a:p>
            <a:r>
              <a:rPr lang="en-US" sz="2400" dirty="0"/>
              <a:t>Schedule 3 (Form 1040), Additional Credits and Payments</a:t>
            </a:r>
          </a:p>
          <a:p>
            <a:pPr lvl="2"/>
            <a:r>
              <a:rPr lang="en-US" sz="2400" dirty="0">
                <a:solidFill>
                  <a:schemeClr val="tx1"/>
                </a:solidFill>
              </a:rPr>
              <a:t>Line for other nonrefundable credits expanded </a:t>
            </a:r>
          </a:p>
          <a:p>
            <a:pPr lvl="3"/>
            <a:r>
              <a:rPr lang="en-US" sz="2400" dirty="0">
                <a:solidFill>
                  <a:schemeClr val="tx1"/>
                </a:solidFill>
              </a:rPr>
              <a:t>Lines 6a to 6l and 6z added for other nonrefundable credits</a:t>
            </a:r>
          </a:p>
          <a:p>
            <a:pPr lvl="3"/>
            <a:r>
              <a:rPr lang="en-US" sz="2400" dirty="0">
                <a:solidFill>
                  <a:schemeClr val="tx1"/>
                </a:solidFill>
              </a:rPr>
              <a:t>Added line 7 for total other nonrefundable credits</a:t>
            </a:r>
          </a:p>
          <a:p>
            <a:pPr lvl="2"/>
            <a:r>
              <a:rPr lang="en-US" sz="2400" dirty="0">
                <a:solidFill>
                  <a:schemeClr val="tx1"/>
                </a:solidFill>
              </a:rPr>
              <a:t>Line for other payment and refundable credits expanded</a:t>
            </a:r>
          </a:p>
          <a:p>
            <a:pPr lvl="3"/>
            <a:r>
              <a:rPr lang="en-US" sz="2400" dirty="0">
                <a:solidFill>
                  <a:schemeClr val="tx1"/>
                </a:solidFill>
              </a:rPr>
              <a:t>Lines 13d – 13h added or repurposed </a:t>
            </a:r>
          </a:p>
          <a:p>
            <a:pPr lvl="3"/>
            <a:r>
              <a:rPr lang="en-US" sz="2400" dirty="0">
                <a:solidFill>
                  <a:schemeClr val="tx1"/>
                </a:solidFill>
              </a:rPr>
              <a:t>Line 13z added for other payments and refundable credits</a:t>
            </a:r>
          </a:p>
          <a:p>
            <a:pPr lvl="2"/>
            <a:r>
              <a:rPr lang="en-US" sz="2400" dirty="0">
                <a:solidFill>
                  <a:schemeClr val="tx1"/>
                </a:solidFill>
              </a:rPr>
              <a:t>Added line 14 for total other payment and refundable credits</a:t>
            </a:r>
          </a:p>
        </p:txBody>
      </p:sp>
      <p:sp>
        <p:nvSpPr>
          <p:cNvPr id="4" name="Slide Number Placeholder 3">
            <a:extLst>
              <a:ext uri="{FF2B5EF4-FFF2-40B4-BE49-F238E27FC236}">
                <a16:creationId xmlns:a16="http://schemas.microsoft.com/office/drawing/2014/main" id="{471597F4-C48C-4E92-A26F-F213F1E21E41}"/>
              </a:ext>
            </a:extLst>
          </p:cNvPr>
          <p:cNvSpPr>
            <a:spLocks noGrp="1"/>
          </p:cNvSpPr>
          <p:nvPr>
            <p:ph type="sldNum" sz="quarter" idx="12"/>
          </p:nvPr>
        </p:nvSpPr>
        <p:spPr/>
        <p:txBody>
          <a:bodyPr/>
          <a:lstStyle/>
          <a:p>
            <a:fld id="{781057C3-FDA3-B146-AA6C-F3C04E67C803}" type="slidenum">
              <a:rPr lang="en-US" smtClean="0"/>
              <a:t>19</a:t>
            </a:fld>
            <a:endParaRPr lang="en-US"/>
          </a:p>
        </p:txBody>
      </p:sp>
    </p:spTree>
    <p:extLst>
      <p:ext uri="{BB962C8B-B14F-4D97-AF65-F5344CB8AC3E}">
        <p14:creationId xmlns:p14="http://schemas.microsoft.com/office/powerpoint/2010/main" val="840228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229600" cy="4859301"/>
          </a:xfrm>
        </p:spPr>
        <p:txBody>
          <a:bodyPr/>
          <a:lstStyle/>
          <a:p>
            <a:r>
              <a:rPr lang="en-US" sz="2400" dirty="0"/>
              <a:t>Objectives</a:t>
            </a:r>
          </a:p>
          <a:p>
            <a:pPr lvl="2"/>
            <a:r>
              <a:rPr lang="en-US" sz="2400" dirty="0"/>
              <a:t>Knowledge of major income tax changes for individual taxpayers for tax year 2021</a:t>
            </a:r>
          </a:p>
          <a:p>
            <a:pPr lvl="2"/>
            <a:r>
              <a:rPr lang="en-US" sz="2400" dirty="0"/>
              <a:t>Knowledge of major employment tax changes for tax year 2021</a:t>
            </a:r>
          </a:p>
          <a:p>
            <a:pPr lvl="2"/>
            <a:r>
              <a:rPr lang="en-US" sz="2400" dirty="0"/>
              <a:t>Knowledge of major tax form changes from 2020 to 2021</a:t>
            </a:r>
          </a:p>
          <a:p>
            <a:pPr lvl="2"/>
            <a:r>
              <a:rPr lang="en-US" sz="2400" dirty="0"/>
              <a:t>Knowledge of new tax forms for tax year 2021</a:t>
            </a:r>
          </a:p>
          <a:p>
            <a:pPr lvl="2"/>
            <a:r>
              <a:rPr lang="en-US" sz="2400" dirty="0"/>
              <a:t>Knowledge of tax products available for limited English proficiency (LEP) taxpayers</a:t>
            </a:r>
          </a:p>
        </p:txBody>
      </p:sp>
      <p:sp>
        <p:nvSpPr>
          <p:cNvPr id="4" name="Slide Number Placeholder 3">
            <a:extLst>
              <a:ext uri="{FF2B5EF4-FFF2-40B4-BE49-F238E27FC236}">
                <a16:creationId xmlns:a16="http://schemas.microsoft.com/office/drawing/2014/main" id="{6DE0694D-4722-4646-BD1B-4CDC3EA1514D}"/>
              </a:ext>
            </a:extLst>
          </p:cNvPr>
          <p:cNvSpPr>
            <a:spLocks noGrp="1"/>
          </p:cNvSpPr>
          <p:nvPr>
            <p:ph type="sldNum" sz="quarter" idx="12"/>
          </p:nvPr>
        </p:nvSpPr>
        <p:spPr/>
        <p:txBody>
          <a:bodyPr/>
          <a:lstStyle/>
          <a:p>
            <a:fld id="{781057C3-FDA3-B146-AA6C-F3C04E67C803}" type="slidenum">
              <a:rPr lang="en-US" smtClean="0"/>
              <a:t>2</a:t>
            </a:fld>
            <a:endParaRPr lang="en-US" dirty="0"/>
          </a:p>
        </p:txBody>
      </p:sp>
    </p:spTree>
    <p:extLst>
      <p:ext uri="{BB962C8B-B14F-4D97-AF65-F5344CB8AC3E}">
        <p14:creationId xmlns:p14="http://schemas.microsoft.com/office/powerpoint/2010/main" val="3491874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302113"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228599" y="1190625"/>
            <a:ext cx="8686801" cy="4859301"/>
          </a:xfrm>
        </p:spPr>
        <p:txBody>
          <a:bodyPr/>
          <a:lstStyle/>
          <a:p>
            <a:r>
              <a:rPr lang="en-US" sz="2400" dirty="0"/>
              <a:t>New Products List</a:t>
            </a:r>
          </a:p>
          <a:p>
            <a:pPr lvl="2"/>
            <a:r>
              <a:rPr lang="en-US" sz="2400" dirty="0">
                <a:solidFill>
                  <a:schemeClr val="tx1"/>
                </a:solidFill>
              </a:rPr>
              <a:t>Form 9000, Alternative Media Preference</a:t>
            </a:r>
          </a:p>
          <a:p>
            <a:pPr lvl="2"/>
            <a:r>
              <a:rPr lang="en-US" sz="2400" dirty="0">
                <a:solidFill>
                  <a:schemeClr val="tx1"/>
                </a:solidFill>
              </a:rPr>
              <a:t>Schedule K-2 (Form 1065, 1120-S and 8865)</a:t>
            </a:r>
          </a:p>
          <a:p>
            <a:pPr lvl="2"/>
            <a:r>
              <a:rPr lang="en-US" sz="2400" dirty="0">
                <a:solidFill>
                  <a:schemeClr val="tx1"/>
                </a:solidFill>
              </a:rPr>
              <a:t>Schedule K-3 (Form 1065, 1120-S and 8865)</a:t>
            </a:r>
          </a:p>
          <a:p>
            <a:pPr lvl="2"/>
            <a:r>
              <a:rPr lang="en-US" sz="2400" dirty="0">
                <a:solidFill>
                  <a:schemeClr val="tx1"/>
                </a:solidFill>
              </a:rPr>
              <a:t>Schedule B (Form 1116), Foreign Tax Carryover Reconciliation Schedule</a:t>
            </a:r>
          </a:p>
          <a:p>
            <a:pPr lvl="2"/>
            <a:r>
              <a:rPr lang="en-US" sz="2400" dirty="0">
                <a:solidFill>
                  <a:schemeClr val="tx1"/>
                </a:solidFill>
              </a:rPr>
              <a:t>Schedule C (Form 1116), Foreign Tax Redeterminations</a:t>
            </a:r>
          </a:p>
        </p:txBody>
      </p:sp>
      <p:sp>
        <p:nvSpPr>
          <p:cNvPr id="4" name="Slide Number Placeholder 3">
            <a:extLst>
              <a:ext uri="{FF2B5EF4-FFF2-40B4-BE49-F238E27FC236}">
                <a16:creationId xmlns:a16="http://schemas.microsoft.com/office/drawing/2014/main" id="{DAF76B73-7603-4AD0-8E5F-DE51431BD989}"/>
              </a:ext>
            </a:extLst>
          </p:cNvPr>
          <p:cNvSpPr>
            <a:spLocks noGrp="1"/>
          </p:cNvSpPr>
          <p:nvPr>
            <p:ph type="sldNum" sz="quarter" idx="12"/>
          </p:nvPr>
        </p:nvSpPr>
        <p:spPr/>
        <p:txBody>
          <a:bodyPr/>
          <a:lstStyle/>
          <a:p>
            <a:fld id="{781057C3-FDA3-B146-AA6C-F3C04E67C803}" type="slidenum">
              <a:rPr lang="en-US" smtClean="0"/>
              <a:t>20</a:t>
            </a:fld>
            <a:endParaRPr lang="en-US"/>
          </a:p>
        </p:txBody>
      </p:sp>
    </p:spTree>
    <p:extLst>
      <p:ext uri="{BB962C8B-B14F-4D97-AF65-F5344CB8AC3E}">
        <p14:creationId xmlns:p14="http://schemas.microsoft.com/office/powerpoint/2010/main" val="1899440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302113"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228599" y="1190625"/>
            <a:ext cx="8686801" cy="4859301"/>
          </a:xfrm>
        </p:spPr>
        <p:txBody>
          <a:bodyPr/>
          <a:lstStyle/>
          <a:p>
            <a:r>
              <a:rPr lang="en-US" sz="2400" dirty="0"/>
              <a:t>New Products List</a:t>
            </a:r>
          </a:p>
          <a:p>
            <a:pPr lvl="2"/>
            <a:r>
              <a:rPr lang="en-US" sz="2400" dirty="0">
                <a:solidFill>
                  <a:schemeClr val="tx1"/>
                </a:solidFill>
              </a:rPr>
              <a:t>Schedule K-2 (Form 1065, 1120-S and 8865)</a:t>
            </a:r>
          </a:p>
          <a:p>
            <a:pPr lvl="2"/>
            <a:r>
              <a:rPr lang="en-US" sz="2400" dirty="0">
                <a:solidFill>
                  <a:schemeClr val="tx1"/>
                </a:solidFill>
              </a:rPr>
              <a:t>Schedule K-3 (Form 1065, 1120-S and 8865)</a:t>
            </a:r>
          </a:p>
          <a:p>
            <a:pPr lvl="2"/>
            <a:r>
              <a:rPr lang="en-US" sz="2400" dirty="0">
                <a:solidFill>
                  <a:schemeClr val="tx1"/>
                </a:solidFill>
              </a:rPr>
              <a:t>Schedule B (Form 1116), Foreign Tax Carryover Reconciliation Schedule</a:t>
            </a:r>
          </a:p>
          <a:p>
            <a:pPr lvl="2"/>
            <a:r>
              <a:rPr lang="en-US" sz="2400" dirty="0">
                <a:solidFill>
                  <a:schemeClr val="tx1"/>
                </a:solidFill>
              </a:rPr>
              <a:t>Schedule C (Form 1116), Foreign Tax Redeterminations</a:t>
            </a:r>
          </a:p>
        </p:txBody>
      </p:sp>
      <p:sp>
        <p:nvSpPr>
          <p:cNvPr id="4" name="Slide Number Placeholder 3">
            <a:extLst>
              <a:ext uri="{FF2B5EF4-FFF2-40B4-BE49-F238E27FC236}">
                <a16:creationId xmlns:a16="http://schemas.microsoft.com/office/drawing/2014/main" id="{1B9AE867-2823-439A-9852-DEB139F05FC6}"/>
              </a:ext>
            </a:extLst>
          </p:cNvPr>
          <p:cNvSpPr>
            <a:spLocks noGrp="1"/>
          </p:cNvSpPr>
          <p:nvPr>
            <p:ph type="sldNum" sz="quarter" idx="12"/>
          </p:nvPr>
        </p:nvSpPr>
        <p:spPr/>
        <p:txBody>
          <a:bodyPr/>
          <a:lstStyle/>
          <a:p>
            <a:fld id="{781057C3-FDA3-B146-AA6C-F3C04E67C803}" type="slidenum">
              <a:rPr lang="en-US" smtClean="0"/>
              <a:t>21</a:t>
            </a:fld>
            <a:endParaRPr lang="en-US"/>
          </a:p>
        </p:txBody>
      </p:sp>
    </p:spTree>
    <p:extLst>
      <p:ext uri="{BB962C8B-B14F-4D97-AF65-F5344CB8AC3E}">
        <p14:creationId xmlns:p14="http://schemas.microsoft.com/office/powerpoint/2010/main" val="1806042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302113"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228599" y="1190625"/>
            <a:ext cx="8686801" cy="5305425"/>
          </a:xfrm>
        </p:spPr>
        <p:txBody>
          <a:bodyPr/>
          <a:lstStyle/>
          <a:p>
            <a:r>
              <a:rPr lang="en-US" sz="2400" dirty="0"/>
              <a:t>New Products List</a:t>
            </a:r>
          </a:p>
          <a:p>
            <a:pPr lvl="2"/>
            <a:r>
              <a:rPr lang="en-US" sz="2400" dirty="0">
                <a:solidFill>
                  <a:schemeClr val="tx1"/>
                </a:solidFill>
              </a:rPr>
              <a:t>Form 8453-TE, Tax Exempt Entity Declaration and Signature for Electronic Filing</a:t>
            </a:r>
          </a:p>
          <a:p>
            <a:pPr lvl="2"/>
            <a:r>
              <a:rPr lang="en-US" sz="2400" dirty="0">
                <a:solidFill>
                  <a:schemeClr val="tx1"/>
                </a:solidFill>
              </a:rPr>
              <a:t>Form 8879-TE, IRS e-file Signature Authorization for a Tax Exempt Entity</a:t>
            </a:r>
          </a:p>
          <a:p>
            <a:pPr lvl="2"/>
            <a:endParaRPr lang="en-US" sz="2400" dirty="0">
              <a:solidFill>
                <a:schemeClr val="tx1"/>
              </a:solidFill>
            </a:endParaRPr>
          </a:p>
        </p:txBody>
      </p:sp>
      <p:sp>
        <p:nvSpPr>
          <p:cNvPr id="4" name="Slide Number Placeholder 3">
            <a:extLst>
              <a:ext uri="{FF2B5EF4-FFF2-40B4-BE49-F238E27FC236}">
                <a16:creationId xmlns:a16="http://schemas.microsoft.com/office/drawing/2014/main" id="{C61652DF-7A2E-4F5A-B476-23B51B50F6F5}"/>
              </a:ext>
            </a:extLst>
          </p:cNvPr>
          <p:cNvSpPr>
            <a:spLocks noGrp="1"/>
          </p:cNvSpPr>
          <p:nvPr>
            <p:ph type="sldNum" sz="quarter" idx="12"/>
          </p:nvPr>
        </p:nvSpPr>
        <p:spPr/>
        <p:txBody>
          <a:bodyPr/>
          <a:lstStyle/>
          <a:p>
            <a:fld id="{781057C3-FDA3-B146-AA6C-F3C04E67C803}" type="slidenum">
              <a:rPr lang="en-US" smtClean="0"/>
              <a:t>22</a:t>
            </a:fld>
            <a:endParaRPr lang="en-US"/>
          </a:p>
        </p:txBody>
      </p:sp>
    </p:spTree>
    <p:extLst>
      <p:ext uri="{BB962C8B-B14F-4D97-AF65-F5344CB8AC3E}">
        <p14:creationId xmlns:p14="http://schemas.microsoft.com/office/powerpoint/2010/main" val="3652999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302113"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228599" y="1190625"/>
            <a:ext cx="8686801" cy="5305425"/>
          </a:xfrm>
        </p:spPr>
        <p:txBody>
          <a:bodyPr/>
          <a:lstStyle/>
          <a:p>
            <a:r>
              <a:rPr lang="en-US" sz="2400" dirty="0"/>
              <a:t>Tax Products Available for LEP Taxpayers</a:t>
            </a:r>
          </a:p>
          <a:p>
            <a:pPr lvl="2"/>
            <a:r>
              <a:rPr lang="en-US" sz="2400" dirty="0">
                <a:solidFill>
                  <a:schemeClr val="tx1"/>
                </a:solidFill>
              </a:rPr>
              <a:t>Publication 17 is now available in multiple languages:</a:t>
            </a:r>
          </a:p>
          <a:p>
            <a:pPr lvl="3"/>
            <a:r>
              <a:rPr lang="en-US" sz="2400" dirty="0">
                <a:solidFill>
                  <a:schemeClr val="tx1"/>
                </a:solidFill>
              </a:rPr>
              <a:t>Chinese (Simplified)</a:t>
            </a:r>
          </a:p>
          <a:p>
            <a:pPr lvl="3"/>
            <a:r>
              <a:rPr lang="en-US" sz="2400" dirty="0">
                <a:solidFill>
                  <a:schemeClr val="tx1"/>
                </a:solidFill>
              </a:rPr>
              <a:t>Chinese (Traditional) </a:t>
            </a:r>
          </a:p>
          <a:p>
            <a:pPr lvl="3"/>
            <a:r>
              <a:rPr lang="en-US" sz="2400" dirty="0">
                <a:solidFill>
                  <a:schemeClr val="tx1"/>
                </a:solidFill>
              </a:rPr>
              <a:t>Korean</a:t>
            </a:r>
          </a:p>
          <a:p>
            <a:pPr lvl="3"/>
            <a:r>
              <a:rPr lang="en-US" sz="2400" dirty="0">
                <a:solidFill>
                  <a:schemeClr val="tx1"/>
                </a:solidFill>
              </a:rPr>
              <a:t>Russian</a:t>
            </a:r>
          </a:p>
          <a:p>
            <a:pPr lvl="3"/>
            <a:r>
              <a:rPr lang="en-US" sz="2400" dirty="0">
                <a:solidFill>
                  <a:schemeClr val="tx1"/>
                </a:solidFill>
              </a:rPr>
              <a:t>Spanish</a:t>
            </a:r>
          </a:p>
          <a:p>
            <a:pPr lvl="3"/>
            <a:r>
              <a:rPr lang="en-US" sz="2400" dirty="0">
                <a:solidFill>
                  <a:schemeClr val="tx1"/>
                </a:solidFill>
              </a:rPr>
              <a:t>Vietnamese</a:t>
            </a:r>
          </a:p>
          <a:p>
            <a:pPr lvl="2"/>
            <a:endParaRPr lang="en-US" sz="2400" dirty="0">
              <a:solidFill>
                <a:schemeClr val="tx1"/>
              </a:solidFill>
            </a:endParaRPr>
          </a:p>
        </p:txBody>
      </p:sp>
      <p:sp>
        <p:nvSpPr>
          <p:cNvPr id="4" name="Slide Number Placeholder 3">
            <a:extLst>
              <a:ext uri="{FF2B5EF4-FFF2-40B4-BE49-F238E27FC236}">
                <a16:creationId xmlns:a16="http://schemas.microsoft.com/office/drawing/2014/main" id="{9E20C3A5-32FB-459B-B3EF-31A7974BD794}"/>
              </a:ext>
            </a:extLst>
          </p:cNvPr>
          <p:cNvSpPr>
            <a:spLocks noGrp="1"/>
          </p:cNvSpPr>
          <p:nvPr>
            <p:ph type="sldNum" sz="quarter" idx="12"/>
          </p:nvPr>
        </p:nvSpPr>
        <p:spPr/>
        <p:txBody>
          <a:bodyPr/>
          <a:lstStyle/>
          <a:p>
            <a:fld id="{781057C3-FDA3-B146-AA6C-F3C04E67C803}" type="slidenum">
              <a:rPr lang="en-US" smtClean="0"/>
              <a:t>23</a:t>
            </a:fld>
            <a:endParaRPr lang="en-US"/>
          </a:p>
        </p:txBody>
      </p:sp>
    </p:spTree>
    <p:extLst>
      <p:ext uri="{BB962C8B-B14F-4D97-AF65-F5344CB8AC3E}">
        <p14:creationId xmlns:p14="http://schemas.microsoft.com/office/powerpoint/2010/main" val="4120829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302113"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228599" y="1190625"/>
            <a:ext cx="8686801" cy="5305425"/>
          </a:xfrm>
        </p:spPr>
        <p:txBody>
          <a:bodyPr/>
          <a:lstStyle/>
          <a:p>
            <a:r>
              <a:rPr lang="en-US" sz="2400" dirty="0"/>
              <a:t>Additional Resources</a:t>
            </a:r>
          </a:p>
          <a:p>
            <a:pPr lvl="2"/>
            <a:r>
              <a:rPr lang="en-US" sz="2400" dirty="0">
                <a:solidFill>
                  <a:schemeClr val="tx1"/>
                </a:solidFill>
              </a:rPr>
              <a:t>IRS.gov/Coronavirus, IRS.gov/</a:t>
            </a:r>
            <a:r>
              <a:rPr lang="en-US" sz="2400" dirty="0" err="1">
                <a:solidFill>
                  <a:schemeClr val="tx1"/>
                </a:solidFill>
              </a:rPr>
              <a:t>EmploymentTaxes</a:t>
            </a:r>
            <a:endParaRPr lang="en-US" sz="2400" dirty="0">
              <a:solidFill>
                <a:schemeClr val="tx1"/>
              </a:solidFill>
            </a:endParaRPr>
          </a:p>
          <a:p>
            <a:pPr lvl="2"/>
            <a:r>
              <a:rPr lang="en-US" sz="2400" dirty="0">
                <a:solidFill>
                  <a:schemeClr val="tx1"/>
                </a:solidFill>
              </a:rPr>
              <a:t>IRS.gov/</a:t>
            </a:r>
            <a:r>
              <a:rPr lang="en-US" sz="2400" dirty="0" err="1">
                <a:solidFill>
                  <a:schemeClr val="tx1"/>
                </a:solidFill>
              </a:rPr>
              <a:t>DraftForms</a:t>
            </a:r>
            <a:r>
              <a:rPr lang="en-US" sz="2400" dirty="0">
                <a:solidFill>
                  <a:schemeClr val="tx1"/>
                </a:solidFill>
              </a:rPr>
              <a:t>, IRS.gov/</a:t>
            </a:r>
            <a:r>
              <a:rPr lang="en-US" sz="2400" dirty="0" err="1">
                <a:solidFill>
                  <a:schemeClr val="tx1"/>
                </a:solidFill>
              </a:rPr>
              <a:t>AllForms</a:t>
            </a:r>
            <a:endParaRPr lang="en-US" sz="2400" dirty="0">
              <a:solidFill>
                <a:schemeClr val="tx1"/>
              </a:solidFill>
            </a:endParaRPr>
          </a:p>
          <a:p>
            <a:pPr lvl="2"/>
            <a:r>
              <a:rPr lang="en-US" sz="2400" dirty="0">
                <a:solidFill>
                  <a:schemeClr val="tx1"/>
                </a:solidFill>
              </a:rPr>
              <a:t>IRS.gov/</a:t>
            </a:r>
            <a:r>
              <a:rPr lang="en-US" sz="2400" dirty="0" err="1">
                <a:solidFill>
                  <a:schemeClr val="tx1"/>
                </a:solidFill>
              </a:rPr>
              <a:t>FormChanges</a:t>
            </a:r>
            <a:r>
              <a:rPr lang="en-US" sz="2400" dirty="0">
                <a:solidFill>
                  <a:schemeClr val="tx1"/>
                </a:solidFill>
              </a:rPr>
              <a:t>, IRS.gov/</a:t>
            </a:r>
            <a:r>
              <a:rPr lang="en-US" sz="2400" dirty="0" err="1">
                <a:solidFill>
                  <a:schemeClr val="tx1"/>
                </a:solidFill>
              </a:rPr>
              <a:t>FormsUpdates</a:t>
            </a:r>
            <a:endParaRPr lang="en-US" sz="2400" dirty="0">
              <a:solidFill>
                <a:schemeClr val="tx1"/>
              </a:solidFill>
            </a:endParaRPr>
          </a:p>
          <a:p>
            <a:pPr lvl="2"/>
            <a:r>
              <a:rPr lang="en-US" sz="2400" dirty="0">
                <a:solidFill>
                  <a:schemeClr val="tx1"/>
                </a:solidFill>
              </a:rPr>
              <a:t>FAQs (links at IRS.gov/Form941 and IRS.gov/Coronavirus)</a:t>
            </a:r>
          </a:p>
          <a:p>
            <a:pPr lvl="2"/>
            <a:r>
              <a:rPr lang="en-US" sz="2400" dirty="0">
                <a:solidFill>
                  <a:schemeClr val="tx1"/>
                </a:solidFill>
              </a:rPr>
              <a:t>IRS.gov/</a:t>
            </a:r>
            <a:r>
              <a:rPr lang="en-US" sz="2400" dirty="0" err="1">
                <a:solidFill>
                  <a:schemeClr val="tx1"/>
                </a:solidFill>
              </a:rPr>
              <a:t>MyLanguage</a:t>
            </a:r>
            <a:endParaRPr lang="en-US" sz="2400" dirty="0">
              <a:solidFill>
                <a:schemeClr val="tx1"/>
              </a:solidFill>
            </a:endParaRPr>
          </a:p>
          <a:p>
            <a:pPr lvl="2"/>
            <a:endParaRPr lang="en-US" sz="2400" dirty="0">
              <a:solidFill>
                <a:schemeClr val="tx1"/>
              </a:solidFill>
            </a:endParaRPr>
          </a:p>
        </p:txBody>
      </p:sp>
      <p:sp>
        <p:nvSpPr>
          <p:cNvPr id="4" name="Slide Number Placeholder 3">
            <a:extLst>
              <a:ext uri="{FF2B5EF4-FFF2-40B4-BE49-F238E27FC236}">
                <a16:creationId xmlns:a16="http://schemas.microsoft.com/office/drawing/2014/main" id="{95043D48-5630-439F-8916-C9BC2CC664A6}"/>
              </a:ext>
            </a:extLst>
          </p:cNvPr>
          <p:cNvSpPr>
            <a:spLocks noGrp="1"/>
          </p:cNvSpPr>
          <p:nvPr>
            <p:ph type="sldNum" sz="quarter" idx="12"/>
          </p:nvPr>
        </p:nvSpPr>
        <p:spPr/>
        <p:txBody>
          <a:bodyPr/>
          <a:lstStyle/>
          <a:p>
            <a:fld id="{781057C3-FDA3-B146-AA6C-F3C04E67C803}" type="slidenum">
              <a:rPr lang="en-US" smtClean="0"/>
              <a:t>24</a:t>
            </a:fld>
            <a:endParaRPr lang="en-US"/>
          </a:p>
        </p:txBody>
      </p:sp>
    </p:spTree>
    <p:extLst>
      <p:ext uri="{BB962C8B-B14F-4D97-AF65-F5344CB8AC3E}">
        <p14:creationId xmlns:p14="http://schemas.microsoft.com/office/powerpoint/2010/main" val="1525695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0D2A37-5609-456F-B33A-3C2F84A192BB}"/>
              </a:ext>
            </a:extLst>
          </p:cNvPr>
          <p:cNvSpPr>
            <a:spLocks noGrp="1"/>
          </p:cNvSpPr>
          <p:nvPr>
            <p:ph type="ctrTitle"/>
          </p:nvPr>
        </p:nvSpPr>
        <p:spPr>
          <a:xfrm>
            <a:off x="1" y="1208559"/>
            <a:ext cx="9144000" cy="4035469"/>
          </a:xfrm>
        </p:spPr>
        <p:txBody>
          <a:bodyPr/>
          <a:lstStyle/>
          <a:p>
            <a:pPr algn="ctr"/>
            <a:r>
              <a:rPr lang="en-US" b="1" i="0" dirty="0">
                <a:solidFill>
                  <a:srgbClr val="1B1B1B"/>
                </a:solidFill>
                <a:effectLst/>
                <a:latin typeface="+mn-lt"/>
              </a:rPr>
              <a:t>Get Ready for Taxes</a:t>
            </a:r>
            <a:br>
              <a:rPr lang="en-US" b="1" i="0" dirty="0">
                <a:solidFill>
                  <a:srgbClr val="1B1B1B"/>
                </a:solidFill>
                <a:effectLst/>
                <a:latin typeface="+mn-lt"/>
              </a:rPr>
            </a:br>
            <a:r>
              <a:rPr lang="en-US" b="1" i="0" dirty="0">
                <a:solidFill>
                  <a:srgbClr val="1B1B1B"/>
                </a:solidFill>
                <a:effectLst/>
                <a:latin typeface="+mn-lt"/>
              </a:rPr>
              <a:t>IRS.gov/</a:t>
            </a:r>
            <a:r>
              <a:rPr lang="en-US" b="1" i="0" dirty="0" err="1">
                <a:solidFill>
                  <a:srgbClr val="1B1B1B"/>
                </a:solidFill>
                <a:effectLst/>
                <a:latin typeface="+mn-lt"/>
              </a:rPr>
              <a:t>getready</a:t>
            </a:r>
            <a:br>
              <a:rPr lang="en-US" b="1" i="0" dirty="0">
                <a:solidFill>
                  <a:srgbClr val="1B1B1B"/>
                </a:solidFill>
                <a:effectLst/>
                <a:latin typeface="+mn-lt"/>
              </a:rPr>
            </a:br>
            <a:br>
              <a:rPr lang="en-US" b="1" i="0" dirty="0">
                <a:solidFill>
                  <a:srgbClr val="1B1B1B"/>
                </a:solidFill>
                <a:effectLst/>
                <a:latin typeface="+mn-lt"/>
              </a:rPr>
            </a:br>
            <a:br>
              <a:rPr lang="en-US" altLang="en-US" sz="4800" b="0" dirty="0">
                <a:solidFill>
                  <a:schemeClr val="tx2"/>
                </a:solidFill>
              </a:rPr>
            </a:br>
            <a:br>
              <a:rPr lang="en-US" b="1" i="0" dirty="0">
                <a:solidFill>
                  <a:srgbClr val="1B1B1B"/>
                </a:solidFill>
                <a:effectLst/>
                <a:latin typeface="+mn-lt"/>
              </a:rPr>
            </a:br>
            <a:br>
              <a:rPr lang="en-US" b="1" i="0" dirty="0">
                <a:solidFill>
                  <a:srgbClr val="1B1B1B"/>
                </a:solidFill>
                <a:effectLst/>
                <a:latin typeface="+mn-lt"/>
              </a:rPr>
            </a:br>
            <a:endParaRPr lang="en-US" b="1" i="0" dirty="0">
              <a:solidFill>
                <a:srgbClr val="1B1B1B"/>
              </a:solidFill>
              <a:effectLst/>
              <a:latin typeface="+mn-lt"/>
            </a:endParaRPr>
          </a:p>
        </p:txBody>
      </p:sp>
      <p:sp>
        <p:nvSpPr>
          <p:cNvPr id="6" name="Text Placeholder 5">
            <a:extLst>
              <a:ext uri="{FF2B5EF4-FFF2-40B4-BE49-F238E27FC236}">
                <a16:creationId xmlns:a16="http://schemas.microsoft.com/office/drawing/2014/main" id="{155A5EEB-4BA2-4EFD-A2F1-F77C9A94F3DC}"/>
              </a:ext>
            </a:extLst>
          </p:cNvPr>
          <p:cNvSpPr>
            <a:spLocks noGrp="1"/>
          </p:cNvSpPr>
          <p:nvPr>
            <p:ph type="body" sz="quarter" idx="13"/>
          </p:nvPr>
        </p:nvSpPr>
        <p:spPr>
          <a:xfrm>
            <a:off x="627961" y="5452537"/>
            <a:ext cx="8365807" cy="1300803"/>
          </a:xfrm>
        </p:spPr>
        <p:txBody>
          <a:bodyPr/>
          <a:lstStyle/>
          <a:p>
            <a:pPr algn="r"/>
            <a:r>
              <a:rPr lang="en-US" altLang="en-US" sz="2400" b="1" dirty="0">
                <a:solidFill>
                  <a:schemeClr val="tx2">
                    <a:lumMod val="75000"/>
                  </a:schemeClr>
                </a:solidFill>
              </a:rPr>
              <a:t>CPA Society of PA Continuing Education Seminar</a:t>
            </a:r>
          </a:p>
          <a:p>
            <a:pPr algn="r"/>
            <a:r>
              <a:rPr lang="en-US" altLang="en-US" sz="2400" b="1" dirty="0">
                <a:solidFill>
                  <a:schemeClr val="tx2">
                    <a:lumMod val="75000"/>
                  </a:schemeClr>
                </a:solidFill>
              </a:rPr>
              <a:t>December 8, 2021</a:t>
            </a:r>
          </a:p>
          <a:p>
            <a:endParaRPr lang="en-US" dirty="0"/>
          </a:p>
        </p:txBody>
      </p:sp>
    </p:spTree>
    <p:extLst>
      <p:ext uri="{BB962C8B-B14F-4D97-AF65-F5344CB8AC3E}">
        <p14:creationId xmlns:p14="http://schemas.microsoft.com/office/powerpoint/2010/main" val="2306721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5634619" cy="685800"/>
          </a:xfrm>
        </p:spPr>
        <p:txBody>
          <a:bodyPr/>
          <a:lstStyle/>
          <a:p>
            <a:r>
              <a:rPr lang="en-US" dirty="0"/>
              <a:t>Steps to Take Now to Get a Jump on  2021 Taxes</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245327" y="1032474"/>
            <a:ext cx="8798311" cy="5825526"/>
          </a:xfrm>
        </p:spPr>
        <p:txBody>
          <a:bodyPr/>
          <a:lstStyle/>
          <a:p>
            <a:pPr algn="ctr"/>
            <a:r>
              <a:rPr lang="en-US" sz="2400" dirty="0"/>
              <a:t>Gather and organize tax records</a:t>
            </a:r>
          </a:p>
          <a:p>
            <a:pPr lvl="2"/>
            <a:r>
              <a:rPr lang="en-US" sz="2400" dirty="0"/>
              <a:t>Notify the IRS if their address changes and notify the Social Security Administration of a legal name change</a:t>
            </a:r>
          </a:p>
          <a:p>
            <a:pPr lvl="2"/>
            <a:r>
              <a:rPr lang="en-US" sz="2400" dirty="0"/>
              <a:t>Recordkeeping for individuals includes:</a:t>
            </a:r>
          </a:p>
          <a:p>
            <a:pPr lvl="3"/>
            <a:r>
              <a:rPr lang="en-US" sz="2000" dirty="0">
                <a:solidFill>
                  <a:schemeClr val="tx2"/>
                </a:solidFill>
              </a:rPr>
              <a:t>Forms W-2 from employer(s)</a:t>
            </a:r>
          </a:p>
          <a:p>
            <a:pPr lvl="3"/>
            <a:r>
              <a:rPr lang="en-US" sz="2000" dirty="0">
                <a:solidFill>
                  <a:schemeClr val="tx2"/>
                </a:solidFill>
              </a:rPr>
              <a:t>Forms 1099 from banks, issuing agencies and other payers including unemployment compensation, dividends, distributions from a pension, annuity or retirement plan </a:t>
            </a:r>
          </a:p>
          <a:p>
            <a:pPr lvl="3"/>
            <a:r>
              <a:rPr lang="en-US" sz="2000" dirty="0">
                <a:solidFill>
                  <a:schemeClr val="tx2"/>
                </a:solidFill>
              </a:rPr>
              <a:t>Form 1099-K, 1099-MISC, W-2 or statement for gig  economy workers </a:t>
            </a:r>
          </a:p>
          <a:p>
            <a:pPr lvl="3"/>
            <a:r>
              <a:rPr lang="en-US" sz="2000" dirty="0">
                <a:solidFill>
                  <a:schemeClr val="tx2"/>
                </a:solidFill>
              </a:rPr>
              <a:t>Form 1099-INT for interest received </a:t>
            </a:r>
          </a:p>
          <a:p>
            <a:pPr lvl="3"/>
            <a:r>
              <a:rPr lang="en-US" sz="2000" dirty="0">
                <a:solidFill>
                  <a:schemeClr val="tx2"/>
                </a:solidFill>
              </a:rPr>
              <a:t>Other income documents and records of virtual currency transactions</a:t>
            </a:r>
          </a:p>
          <a:p>
            <a:pPr lvl="3"/>
            <a:r>
              <a:rPr lang="en-US" sz="2000" dirty="0">
                <a:solidFill>
                  <a:schemeClr val="tx2"/>
                </a:solidFill>
              </a:rPr>
              <a:t>Letter 6419, 2021 Total Advance Child Tax Credit Payments</a:t>
            </a:r>
          </a:p>
          <a:p>
            <a:pPr lvl="3"/>
            <a:r>
              <a:rPr lang="en-US" sz="2000" dirty="0">
                <a:solidFill>
                  <a:schemeClr val="tx2"/>
                </a:solidFill>
              </a:rPr>
              <a:t>Letter 6475, Your 2021 Economic Impact Payment</a:t>
            </a:r>
          </a:p>
          <a:p>
            <a:pPr lvl="3"/>
            <a:r>
              <a:rPr lang="en-US" sz="2000" dirty="0">
                <a:solidFill>
                  <a:schemeClr val="tx2"/>
                </a:solidFill>
              </a:rPr>
              <a:t>Form 1095-A, Health Insurance Marketplace Statement</a:t>
            </a:r>
          </a:p>
          <a:p>
            <a:pPr lvl="2"/>
            <a:endParaRPr lang="en-US" sz="2400" dirty="0"/>
          </a:p>
        </p:txBody>
      </p:sp>
      <p:sp>
        <p:nvSpPr>
          <p:cNvPr id="4" name="Content Placeholder 3">
            <a:extLst>
              <a:ext uri="{FF2B5EF4-FFF2-40B4-BE49-F238E27FC236}">
                <a16:creationId xmlns:a16="http://schemas.microsoft.com/office/drawing/2014/main" id="{1DBB8525-0C8D-4E6F-B8D4-0C24DCAC68A1}"/>
              </a:ext>
            </a:extLst>
          </p:cNvPr>
          <p:cNvSpPr>
            <a:spLocks noGrp="1"/>
          </p:cNvSpPr>
          <p:nvPr>
            <p:ph idx="13"/>
          </p:nvPr>
        </p:nvSpPr>
        <p:spPr/>
        <p:txBody>
          <a:bodyPr/>
          <a:lstStyle/>
          <a:p>
            <a:endParaRPr lang="en-US"/>
          </a:p>
        </p:txBody>
      </p:sp>
      <p:sp>
        <p:nvSpPr>
          <p:cNvPr id="5" name="Slide Number Placeholder 4">
            <a:extLst>
              <a:ext uri="{FF2B5EF4-FFF2-40B4-BE49-F238E27FC236}">
                <a16:creationId xmlns:a16="http://schemas.microsoft.com/office/drawing/2014/main" id="{0506BE16-52A4-48A5-AF14-79A85983AF79}"/>
              </a:ext>
            </a:extLst>
          </p:cNvPr>
          <p:cNvSpPr>
            <a:spLocks noGrp="1"/>
          </p:cNvSpPr>
          <p:nvPr>
            <p:ph type="sldNum" sz="quarter" idx="12"/>
          </p:nvPr>
        </p:nvSpPr>
        <p:spPr/>
        <p:txBody>
          <a:bodyPr/>
          <a:lstStyle/>
          <a:p>
            <a:fld id="{781057C3-FDA3-B146-AA6C-F3C04E67C803}" type="slidenum">
              <a:rPr lang="en-US" smtClean="0"/>
              <a:t>26</a:t>
            </a:fld>
            <a:endParaRPr lang="en-US"/>
          </a:p>
        </p:txBody>
      </p:sp>
    </p:spTree>
    <p:extLst>
      <p:ext uri="{BB962C8B-B14F-4D97-AF65-F5344CB8AC3E}">
        <p14:creationId xmlns:p14="http://schemas.microsoft.com/office/powerpoint/2010/main" val="4123079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5634619" cy="685800"/>
          </a:xfrm>
        </p:spPr>
        <p:txBody>
          <a:bodyPr/>
          <a:lstStyle/>
          <a:p>
            <a:r>
              <a:rPr lang="en-US" dirty="0"/>
              <a:t>Steps to Take Now to Get a Jump on  2021 Taxes</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229600" cy="4859301"/>
          </a:xfrm>
        </p:spPr>
        <p:txBody>
          <a:bodyPr/>
          <a:lstStyle/>
          <a:p>
            <a:pPr algn="ctr"/>
            <a:r>
              <a:rPr lang="en-US" sz="2400" dirty="0"/>
              <a:t>View Your Account Online</a:t>
            </a:r>
          </a:p>
          <a:p>
            <a:pPr algn="ctr"/>
            <a:endParaRPr lang="en-US" sz="2400" dirty="0"/>
          </a:p>
          <a:p>
            <a:pPr lvl="2"/>
            <a:r>
              <a:rPr lang="en-US" sz="2400" dirty="0"/>
              <a:t>Individuals who have not set up an online account yet should act soon to create an account. </a:t>
            </a:r>
          </a:p>
          <a:p>
            <a:pPr lvl="2"/>
            <a:r>
              <a:rPr lang="en-US" sz="2400" dirty="0"/>
              <a:t>People who have already set up an online account should make sure they can still log in successfully. </a:t>
            </a:r>
          </a:p>
          <a:p>
            <a:pPr lvl="2"/>
            <a:r>
              <a:rPr lang="en-US" sz="2400" dirty="0"/>
              <a:t>Find help at How to Register for Certain Online Self-Help Tools. </a:t>
            </a:r>
          </a:p>
          <a:p>
            <a:pPr lvl="2"/>
            <a:r>
              <a:rPr lang="en-US" sz="2400" dirty="0"/>
              <a:t>If they’re unable to verify their identity online, there’s a mail option they can use, but that takes longer.</a:t>
            </a:r>
          </a:p>
        </p:txBody>
      </p:sp>
      <p:sp>
        <p:nvSpPr>
          <p:cNvPr id="4" name="Content Placeholder 3">
            <a:extLst>
              <a:ext uri="{FF2B5EF4-FFF2-40B4-BE49-F238E27FC236}">
                <a16:creationId xmlns:a16="http://schemas.microsoft.com/office/drawing/2014/main" id="{1DBB8525-0C8D-4E6F-B8D4-0C24DCAC68A1}"/>
              </a:ext>
            </a:extLst>
          </p:cNvPr>
          <p:cNvSpPr>
            <a:spLocks noGrp="1"/>
          </p:cNvSpPr>
          <p:nvPr>
            <p:ph idx="13"/>
          </p:nvPr>
        </p:nvSpPr>
        <p:spPr/>
        <p:txBody>
          <a:bodyPr/>
          <a:lstStyle/>
          <a:p>
            <a:endParaRPr lang="en-US"/>
          </a:p>
        </p:txBody>
      </p:sp>
      <p:sp>
        <p:nvSpPr>
          <p:cNvPr id="5" name="Slide Number Placeholder 4">
            <a:extLst>
              <a:ext uri="{FF2B5EF4-FFF2-40B4-BE49-F238E27FC236}">
                <a16:creationId xmlns:a16="http://schemas.microsoft.com/office/drawing/2014/main" id="{918C9C03-B4EB-44D2-A8DE-09044C2C9A35}"/>
              </a:ext>
            </a:extLst>
          </p:cNvPr>
          <p:cNvSpPr>
            <a:spLocks noGrp="1"/>
          </p:cNvSpPr>
          <p:nvPr>
            <p:ph type="sldNum" sz="quarter" idx="12"/>
          </p:nvPr>
        </p:nvSpPr>
        <p:spPr/>
        <p:txBody>
          <a:bodyPr/>
          <a:lstStyle/>
          <a:p>
            <a:fld id="{781057C3-FDA3-B146-AA6C-F3C04E67C803}" type="slidenum">
              <a:rPr lang="en-US" smtClean="0"/>
              <a:t>27</a:t>
            </a:fld>
            <a:endParaRPr lang="en-US"/>
          </a:p>
        </p:txBody>
      </p:sp>
    </p:spTree>
    <p:extLst>
      <p:ext uri="{BB962C8B-B14F-4D97-AF65-F5344CB8AC3E}">
        <p14:creationId xmlns:p14="http://schemas.microsoft.com/office/powerpoint/2010/main" val="2019836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5634619" cy="685800"/>
          </a:xfrm>
        </p:spPr>
        <p:txBody>
          <a:bodyPr/>
          <a:lstStyle/>
          <a:p>
            <a:r>
              <a:rPr lang="en-US" dirty="0"/>
              <a:t>Steps to Take Now to Get a Jump on  2021 Taxes</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486078" cy="4859301"/>
          </a:xfrm>
        </p:spPr>
        <p:txBody>
          <a:bodyPr/>
          <a:lstStyle/>
          <a:p>
            <a:pPr algn="ctr"/>
            <a:r>
              <a:rPr lang="en-US" sz="2400" dirty="0"/>
              <a:t>Make sure you’ve withheld enough tax </a:t>
            </a:r>
          </a:p>
          <a:p>
            <a:pPr algn="ctr"/>
            <a:r>
              <a:rPr lang="en-US" sz="2400" dirty="0"/>
              <a:t> </a:t>
            </a:r>
          </a:p>
          <a:p>
            <a:pPr lvl="2"/>
            <a:r>
              <a:rPr lang="en-US" sz="2400" dirty="0"/>
              <a:t>Check withholding – life changes</a:t>
            </a:r>
          </a:p>
          <a:p>
            <a:pPr lvl="2"/>
            <a:r>
              <a:rPr lang="en-US" sz="2400" dirty="0"/>
              <a:t>Submit W-4 to employer</a:t>
            </a:r>
          </a:p>
          <a:p>
            <a:pPr lvl="2"/>
            <a:r>
              <a:rPr lang="en-US" sz="2400" dirty="0"/>
              <a:t>Last estimated tax payment for 2021 due on Jan. 18, 2022</a:t>
            </a:r>
          </a:p>
          <a:p>
            <a:pPr lvl="2"/>
            <a:r>
              <a:rPr lang="en-US" sz="2400" dirty="0"/>
              <a:t>Log in to their online account to make a payment online or go to IRS.gov/payments.</a:t>
            </a:r>
          </a:p>
        </p:txBody>
      </p:sp>
      <p:sp>
        <p:nvSpPr>
          <p:cNvPr id="4" name="Content Placeholder 3">
            <a:extLst>
              <a:ext uri="{FF2B5EF4-FFF2-40B4-BE49-F238E27FC236}">
                <a16:creationId xmlns:a16="http://schemas.microsoft.com/office/drawing/2014/main" id="{1DBB8525-0C8D-4E6F-B8D4-0C24DCAC68A1}"/>
              </a:ext>
            </a:extLst>
          </p:cNvPr>
          <p:cNvSpPr>
            <a:spLocks noGrp="1"/>
          </p:cNvSpPr>
          <p:nvPr>
            <p:ph idx="13"/>
          </p:nvPr>
        </p:nvSpPr>
        <p:spPr/>
        <p:txBody>
          <a:bodyPr/>
          <a:lstStyle/>
          <a:p>
            <a:endParaRPr lang="en-US"/>
          </a:p>
        </p:txBody>
      </p:sp>
      <p:sp>
        <p:nvSpPr>
          <p:cNvPr id="5" name="Slide Number Placeholder 4">
            <a:extLst>
              <a:ext uri="{FF2B5EF4-FFF2-40B4-BE49-F238E27FC236}">
                <a16:creationId xmlns:a16="http://schemas.microsoft.com/office/drawing/2014/main" id="{F483EBDC-1131-4D4D-B5E2-186369444989}"/>
              </a:ext>
            </a:extLst>
          </p:cNvPr>
          <p:cNvSpPr>
            <a:spLocks noGrp="1"/>
          </p:cNvSpPr>
          <p:nvPr>
            <p:ph type="sldNum" sz="quarter" idx="12"/>
          </p:nvPr>
        </p:nvSpPr>
        <p:spPr/>
        <p:txBody>
          <a:bodyPr/>
          <a:lstStyle/>
          <a:p>
            <a:fld id="{781057C3-FDA3-B146-AA6C-F3C04E67C803}" type="slidenum">
              <a:rPr lang="en-US" smtClean="0"/>
              <a:t>28</a:t>
            </a:fld>
            <a:endParaRPr lang="en-US"/>
          </a:p>
        </p:txBody>
      </p:sp>
    </p:spTree>
    <p:extLst>
      <p:ext uri="{BB962C8B-B14F-4D97-AF65-F5344CB8AC3E}">
        <p14:creationId xmlns:p14="http://schemas.microsoft.com/office/powerpoint/2010/main" val="3847232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5634619" cy="685800"/>
          </a:xfrm>
        </p:spPr>
        <p:txBody>
          <a:bodyPr/>
          <a:lstStyle/>
          <a:p>
            <a:r>
              <a:rPr lang="en-US" dirty="0"/>
              <a:t>Steps to Take Now to Get a Jump on  2021 Taxes</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486078" cy="4859301"/>
          </a:xfrm>
        </p:spPr>
        <p:txBody>
          <a:bodyPr/>
          <a:lstStyle/>
          <a:p>
            <a:pPr algn="ctr"/>
            <a:r>
              <a:rPr lang="en-US" sz="2400" dirty="0"/>
              <a:t>Check Individual Tax Identification Numbers </a:t>
            </a:r>
          </a:p>
          <a:p>
            <a:pPr algn="ctr"/>
            <a:r>
              <a:rPr lang="en-US" sz="2400" dirty="0"/>
              <a:t> </a:t>
            </a:r>
          </a:p>
          <a:p>
            <a:pPr lvl="2"/>
            <a:r>
              <a:rPr lang="en-US" sz="2400" dirty="0"/>
              <a:t>An ITIN only needs to be renewed if it has expired and is needed on a U.S. federal tax return.</a:t>
            </a:r>
          </a:p>
          <a:p>
            <a:pPr lvl="2"/>
            <a:r>
              <a:rPr lang="en-US" sz="2400" dirty="0"/>
              <a:t>If your ITIN wasn't included on a U.S. federal tax return at least once for tax years 2018, 2019, and 2020, your ITIN will expire on December 31, 2021.</a:t>
            </a:r>
          </a:p>
          <a:p>
            <a:pPr lvl="2"/>
            <a:r>
              <a:rPr lang="en-US" sz="2400" dirty="0"/>
              <a:t>If you previously submitted a renewal application and it was approved, you do not need to renew again.</a:t>
            </a:r>
          </a:p>
          <a:p>
            <a:pPr lvl="2"/>
            <a:endParaRPr lang="en-US" sz="2400" dirty="0"/>
          </a:p>
        </p:txBody>
      </p:sp>
      <p:sp>
        <p:nvSpPr>
          <p:cNvPr id="4" name="Content Placeholder 3">
            <a:extLst>
              <a:ext uri="{FF2B5EF4-FFF2-40B4-BE49-F238E27FC236}">
                <a16:creationId xmlns:a16="http://schemas.microsoft.com/office/drawing/2014/main" id="{1DBB8525-0C8D-4E6F-B8D4-0C24DCAC68A1}"/>
              </a:ext>
            </a:extLst>
          </p:cNvPr>
          <p:cNvSpPr>
            <a:spLocks noGrp="1"/>
          </p:cNvSpPr>
          <p:nvPr>
            <p:ph idx="13"/>
          </p:nvPr>
        </p:nvSpPr>
        <p:spPr/>
        <p:txBody>
          <a:bodyPr/>
          <a:lstStyle/>
          <a:p>
            <a:endParaRPr lang="en-US"/>
          </a:p>
        </p:txBody>
      </p:sp>
      <p:sp>
        <p:nvSpPr>
          <p:cNvPr id="5" name="Slide Number Placeholder 4">
            <a:extLst>
              <a:ext uri="{FF2B5EF4-FFF2-40B4-BE49-F238E27FC236}">
                <a16:creationId xmlns:a16="http://schemas.microsoft.com/office/drawing/2014/main" id="{89273699-EB66-4E26-9919-116B557BDDE3}"/>
              </a:ext>
            </a:extLst>
          </p:cNvPr>
          <p:cNvSpPr>
            <a:spLocks noGrp="1"/>
          </p:cNvSpPr>
          <p:nvPr>
            <p:ph type="sldNum" sz="quarter" idx="12"/>
          </p:nvPr>
        </p:nvSpPr>
        <p:spPr/>
        <p:txBody>
          <a:bodyPr/>
          <a:lstStyle/>
          <a:p>
            <a:fld id="{781057C3-FDA3-B146-AA6C-F3C04E67C803}" type="slidenum">
              <a:rPr lang="en-US" smtClean="0"/>
              <a:t>29</a:t>
            </a:fld>
            <a:endParaRPr lang="en-US"/>
          </a:p>
        </p:txBody>
      </p:sp>
    </p:spTree>
    <p:extLst>
      <p:ext uri="{BB962C8B-B14F-4D97-AF65-F5344CB8AC3E}">
        <p14:creationId xmlns:p14="http://schemas.microsoft.com/office/powerpoint/2010/main" val="1624460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229600" cy="4859301"/>
          </a:xfrm>
        </p:spPr>
        <p:txBody>
          <a:bodyPr/>
          <a:lstStyle/>
          <a:p>
            <a:r>
              <a:rPr lang="en-US" sz="2400" dirty="0"/>
              <a:t>Information on Changes to Tax Forms</a:t>
            </a:r>
          </a:p>
          <a:p>
            <a:pPr lvl="2"/>
            <a:r>
              <a:rPr lang="en-US" sz="2400" dirty="0"/>
              <a:t>Drafts of tax forms, instructions, and some publications are posted at IRS.gov/</a:t>
            </a:r>
            <a:r>
              <a:rPr lang="en-US" sz="2400" dirty="0" err="1"/>
              <a:t>DraftForms</a:t>
            </a:r>
            <a:r>
              <a:rPr lang="en-US" sz="2400" dirty="0"/>
              <a:t> before the final release is posted at IRS.gov/</a:t>
            </a:r>
            <a:r>
              <a:rPr lang="en-US" sz="2400" dirty="0" err="1"/>
              <a:t>LatestForms</a:t>
            </a:r>
            <a:endParaRPr lang="en-US" sz="2400" dirty="0"/>
          </a:p>
          <a:p>
            <a:pPr lvl="2"/>
            <a:r>
              <a:rPr lang="en-US" sz="2400" dirty="0"/>
              <a:t>500+ “Product pages” (IRS.gov/Form1040, IRS.gov/W4, etc.) provide links and show any changes that impact the product after its initial final release; those changes are also at IRS.gov/</a:t>
            </a:r>
            <a:r>
              <a:rPr lang="en-US" sz="2400" dirty="0" err="1"/>
              <a:t>FormChanges</a:t>
            </a:r>
            <a:endParaRPr lang="en-US" sz="2400" dirty="0"/>
          </a:p>
          <a:p>
            <a:pPr lvl="2"/>
            <a:r>
              <a:rPr lang="en-US" sz="2400" dirty="0"/>
              <a:t>All revisions of all tax products can be viewed and downloaded at IRS.gov/</a:t>
            </a:r>
            <a:r>
              <a:rPr lang="en-US" sz="2400" dirty="0" err="1"/>
              <a:t>AllForms</a:t>
            </a:r>
            <a:endParaRPr lang="en-US" sz="2400" dirty="0"/>
          </a:p>
        </p:txBody>
      </p:sp>
      <p:sp>
        <p:nvSpPr>
          <p:cNvPr id="4" name="Slide Number Placeholder 3">
            <a:extLst>
              <a:ext uri="{FF2B5EF4-FFF2-40B4-BE49-F238E27FC236}">
                <a16:creationId xmlns:a16="http://schemas.microsoft.com/office/drawing/2014/main" id="{B452846C-D373-491C-87AB-3FC137B8638F}"/>
              </a:ext>
            </a:extLst>
          </p:cNvPr>
          <p:cNvSpPr>
            <a:spLocks noGrp="1"/>
          </p:cNvSpPr>
          <p:nvPr>
            <p:ph type="sldNum" sz="quarter" idx="12"/>
          </p:nvPr>
        </p:nvSpPr>
        <p:spPr/>
        <p:txBody>
          <a:bodyPr/>
          <a:lstStyle/>
          <a:p>
            <a:fld id="{781057C3-FDA3-B146-AA6C-F3C04E67C803}" type="slidenum">
              <a:rPr lang="en-US" smtClean="0"/>
              <a:t>3</a:t>
            </a:fld>
            <a:endParaRPr lang="en-US"/>
          </a:p>
        </p:txBody>
      </p:sp>
    </p:spTree>
    <p:extLst>
      <p:ext uri="{BB962C8B-B14F-4D97-AF65-F5344CB8AC3E}">
        <p14:creationId xmlns:p14="http://schemas.microsoft.com/office/powerpoint/2010/main" val="346456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5634619" cy="685800"/>
          </a:xfrm>
        </p:spPr>
        <p:txBody>
          <a:bodyPr/>
          <a:lstStyle/>
          <a:p>
            <a:r>
              <a:rPr lang="en-US" dirty="0"/>
              <a:t>Steps to Take Now to Get a Jump on  2021 Taxes</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486078" cy="4859301"/>
          </a:xfrm>
        </p:spPr>
        <p:txBody>
          <a:bodyPr/>
          <a:lstStyle/>
          <a:p>
            <a:pPr algn="ctr"/>
            <a:r>
              <a:rPr lang="en-US" sz="2400" dirty="0"/>
              <a:t>Get banked to speed tax refunds with direct deposit</a:t>
            </a:r>
          </a:p>
          <a:p>
            <a:pPr algn="ctr"/>
            <a:r>
              <a:rPr lang="en-US" sz="2400" dirty="0"/>
              <a:t> </a:t>
            </a:r>
          </a:p>
          <a:p>
            <a:pPr lvl="2"/>
            <a:r>
              <a:rPr lang="en-US" sz="2400" dirty="0"/>
              <a:t>Fastest way to get your tax refund is by filing electronically and choosing direct deposit.</a:t>
            </a:r>
          </a:p>
          <a:p>
            <a:pPr lvl="2"/>
            <a:r>
              <a:rPr lang="en-US" sz="2400" dirty="0"/>
              <a:t> Don't have a bank account? Learn how to open an account at an FDIC-Insured bank or through the National Credit Union Locator Tool.</a:t>
            </a:r>
          </a:p>
          <a:p>
            <a:pPr lvl="2"/>
            <a:r>
              <a:rPr lang="en-US" sz="2400" dirty="0"/>
              <a:t>If you are a Veteran, see the Veterans Benefits Banking Program (VBBP) for access to financial services at participating banks.</a:t>
            </a:r>
          </a:p>
        </p:txBody>
      </p:sp>
      <p:sp>
        <p:nvSpPr>
          <p:cNvPr id="4" name="Content Placeholder 3">
            <a:extLst>
              <a:ext uri="{FF2B5EF4-FFF2-40B4-BE49-F238E27FC236}">
                <a16:creationId xmlns:a16="http://schemas.microsoft.com/office/drawing/2014/main" id="{1DBB8525-0C8D-4E6F-B8D4-0C24DCAC68A1}"/>
              </a:ext>
            </a:extLst>
          </p:cNvPr>
          <p:cNvSpPr>
            <a:spLocks noGrp="1"/>
          </p:cNvSpPr>
          <p:nvPr>
            <p:ph idx="13"/>
          </p:nvPr>
        </p:nvSpPr>
        <p:spPr/>
        <p:txBody>
          <a:bodyPr/>
          <a:lstStyle/>
          <a:p>
            <a:endParaRPr lang="en-US"/>
          </a:p>
        </p:txBody>
      </p:sp>
      <p:sp>
        <p:nvSpPr>
          <p:cNvPr id="5" name="Slide Number Placeholder 4">
            <a:extLst>
              <a:ext uri="{FF2B5EF4-FFF2-40B4-BE49-F238E27FC236}">
                <a16:creationId xmlns:a16="http://schemas.microsoft.com/office/drawing/2014/main" id="{C53F66E7-C05F-4837-B819-823DCE180CF4}"/>
              </a:ext>
            </a:extLst>
          </p:cNvPr>
          <p:cNvSpPr>
            <a:spLocks noGrp="1"/>
          </p:cNvSpPr>
          <p:nvPr>
            <p:ph type="sldNum" sz="quarter" idx="12"/>
          </p:nvPr>
        </p:nvSpPr>
        <p:spPr/>
        <p:txBody>
          <a:bodyPr/>
          <a:lstStyle/>
          <a:p>
            <a:fld id="{781057C3-FDA3-B146-AA6C-F3C04E67C803}" type="slidenum">
              <a:rPr lang="en-US" smtClean="0"/>
              <a:t>30</a:t>
            </a:fld>
            <a:endParaRPr lang="en-US"/>
          </a:p>
        </p:txBody>
      </p:sp>
    </p:spTree>
    <p:extLst>
      <p:ext uri="{BB962C8B-B14F-4D97-AF65-F5344CB8AC3E}">
        <p14:creationId xmlns:p14="http://schemas.microsoft.com/office/powerpoint/2010/main" val="3515026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5634619" cy="685800"/>
          </a:xfrm>
        </p:spPr>
        <p:txBody>
          <a:bodyPr/>
          <a:lstStyle/>
          <a:p>
            <a:r>
              <a:rPr lang="en-US" dirty="0"/>
              <a:t>Steps to Take Now to Get a Jump on  2021 Taxes</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486078" cy="5073015"/>
          </a:xfrm>
        </p:spPr>
        <p:txBody>
          <a:bodyPr/>
          <a:lstStyle/>
          <a:p>
            <a:pPr algn="ctr"/>
            <a:r>
              <a:rPr lang="en-US" sz="2400" dirty="0"/>
              <a:t>What's new and what to consider when you file in 2022 </a:t>
            </a:r>
          </a:p>
          <a:p>
            <a:pPr algn="ctr"/>
            <a:r>
              <a:rPr lang="en-US" sz="2400" i="1" u="sng" dirty="0"/>
              <a:t>Reconcile advance Child Tax Credit payments</a:t>
            </a:r>
          </a:p>
          <a:p>
            <a:pPr lvl="2"/>
            <a:r>
              <a:rPr lang="en-US" sz="2400" dirty="0"/>
              <a:t>Compare the advance Child Tax Credit payments that you received during 2021 with the amount of the Child Tax Credit that you can properly claim on your 2021 tax return. </a:t>
            </a:r>
          </a:p>
          <a:p>
            <a:pPr lvl="2"/>
            <a:r>
              <a:rPr lang="en-US" sz="2400" dirty="0"/>
              <a:t>If you received less than the amount that you're eligible for, you'll claim a credit for the remaining amount.</a:t>
            </a:r>
          </a:p>
          <a:p>
            <a:pPr lvl="2"/>
            <a:r>
              <a:rPr lang="en-US" sz="2400" dirty="0"/>
              <a:t>If you received more than the amount that you're eligible for, you may need to repay some or all of that excess payment when you file.</a:t>
            </a:r>
          </a:p>
          <a:p>
            <a:pPr lvl="2"/>
            <a:r>
              <a:rPr lang="en-US" sz="2400" dirty="0"/>
              <a:t>In January 2022, the IRS will send you Letter 6419 to provide the total amount of 2021 advance Child Tax Credit. </a:t>
            </a:r>
          </a:p>
        </p:txBody>
      </p:sp>
      <p:sp>
        <p:nvSpPr>
          <p:cNvPr id="9" name="Slide Number Placeholder 8">
            <a:extLst>
              <a:ext uri="{FF2B5EF4-FFF2-40B4-BE49-F238E27FC236}">
                <a16:creationId xmlns:a16="http://schemas.microsoft.com/office/drawing/2014/main" id="{8C3C414D-D9ED-44C0-A074-ABA995ACD570}"/>
              </a:ext>
            </a:extLst>
          </p:cNvPr>
          <p:cNvSpPr>
            <a:spLocks noGrp="1"/>
          </p:cNvSpPr>
          <p:nvPr>
            <p:ph type="sldNum" sz="quarter" idx="12"/>
          </p:nvPr>
        </p:nvSpPr>
        <p:spPr/>
        <p:txBody>
          <a:bodyPr/>
          <a:lstStyle/>
          <a:p>
            <a:fld id="{781057C3-FDA3-B146-AA6C-F3C04E67C803}" type="slidenum">
              <a:rPr lang="en-US" smtClean="0"/>
              <a:t>31</a:t>
            </a:fld>
            <a:endParaRPr lang="en-US"/>
          </a:p>
        </p:txBody>
      </p:sp>
      <p:sp>
        <p:nvSpPr>
          <p:cNvPr id="4" name="Content Placeholder 3">
            <a:extLst>
              <a:ext uri="{FF2B5EF4-FFF2-40B4-BE49-F238E27FC236}">
                <a16:creationId xmlns:a16="http://schemas.microsoft.com/office/drawing/2014/main" id="{1DBB8525-0C8D-4E6F-B8D4-0C24DCAC68A1}"/>
              </a:ext>
            </a:extLst>
          </p:cNvPr>
          <p:cNvSpPr>
            <a:spLocks noGrp="1"/>
          </p:cNvSpPr>
          <p:nvPr>
            <p:ph idx="13"/>
          </p:nvPr>
        </p:nvSpPr>
        <p:spPr/>
        <p:txBody>
          <a:bodyPr/>
          <a:lstStyle/>
          <a:p>
            <a:endParaRPr lang="en-US"/>
          </a:p>
        </p:txBody>
      </p:sp>
    </p:spTree>
    <p:extLst>
      <p:ext uri="{BB962C8B-B14F-4D97-AF65-F5344CB8AC3E}">
        <p14:creationId xmlns:p14="http://schemas.microsoft.com/office/powerpoint/2010/main" val="42406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5634619" cy="685800"/>
          </a:xfrm>
        </p:spPr>
        <p:txBody>
          <a:bodyPr/>
          <a:lstStyle/>
          <a:p>
            <a:r>
              <a:rPr lang="en-US" dirty="0"/>
              <a:t>Steps to Take Now to Get a Jump on  2021 Taxes</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144966" y="1190625"/>
            <a:ext cx="8798312" cy="5073015"/>
          </a:xfrm>
        </p:spPr>
        <p:txBody>
          <a:bodyPr/>
          <a:lstStyle/>
          <a:p>
            <a:pPr algn="ctr"/>
            <a:r>
              <a:rPr lang="en-US" sz="2400" dirty="0"/>
              <a:t>What's new and what to consider when you file in 2022 </a:t>
            </a:r>
          </a:p>
          <a:p>
            <a:pPr algn="ctr"/>
            <a:r>
              <a:rPr lang="en-US" sz="2400" i="1" u="sng" dirty="0"/>
              <a:t>Claim Recovery Rebate Credit </a:t>
            </a:r>
          </a:p>
          <a:p>
            <a:pPr lvl="2"/>
            <a:r>
              <a:rPr lang="en-US" sz="2400" dirty="0"/>
              <a:t>Individuals who didn't qualify for third Economic Impact Payments or did not receive the full amount may be eligible for the Recovery Rebate Credit based 2021 tax situation.</a:t>
            </a:r>
          </a:p>
          <a:p>
            <a:pPr lvl="2"/>
            <a:r>
              <a:rPr lang="en-US" sz="2400" dirty="0"/>
              <a:t>If you're eligible, you'll need to file a 2021 tax return even if you don't usually file to claim 2021 Recovery Rebate Credit.</a:t>
            </a:r>
          </a:p>
          <a:p>
            <a:pPr lvl="2"/>
            <a:r>
              <a:rPr lang="en-US" sz="2400" dirty="0"/>
              <a:t>You will need the amount of third Economic Impact Payments received to calculate 2021 Recovery Rebate Credit amount using the 2021 RRC Worksheet or tax preparation software.</a:t>
            </a:r>
          </a:p>
          <a:p>
            <a:pPr lvl="2"/>
            <a:r>
              <a:rPr lang="en-US" sz="2400" dirty="0"/>
              <a:t>In early 2022, the IRS will send Letter 6475 with the total amount of the third Economic Impact Payments. </a:t>
            </a:r>
          </a:p>
        </p:txBody>
      </p:sp>
      <p:sp>
        <p:nvSpPr>
          <p:cNvPr id="4" name="Content Placeholder 3">
            <a:extLst>
              <a:ext uri="{FF2B5EF4-FFF2-40B4-BE49-F238E27FC236}">
                <a16:creationId xmlns:a16="http://schemas.microsoft.com/office/drawing/2014/main" id="{1DBB8525-0C8D-4E6F-B8D4-0C24DCAC68A1}"/>
              </a:ext>
            </a:extLst>
          </p:cNvPr>
          <p:cNvSpPr>
            <a:spLocks noGrp="1"/>
          </p:cNvSpPr>
          <p:nvPr>
            <p:ph idx="13"/>
          </p:nvPr>
        </p:nvSpPr>
        <p:spPr/>
        <p:txBody>
          <a:bodyPr/>
          <a:lstStyle/>
          <a:p>
            <a:endParaRPr lang="en-US"/>
          </a:p>
        </p:txBody>
      </p:sp>
      <p:sp>
        <p:nvSpPr>
          <p:cNvPr id="5" name="Slide Number Placeholder 4">
            <a:extLst>
              <a:ext uri="{FF2B5EF4-FFF2-40B4-BE49-F238E27FC236}">
                <a16:creationId xmlns:a16="http://schemas.microsoft.com/office/drawing/2014/main" id="{21239A61-8B6E-44A5-AABE-58A47002A7E4}"/>
              </a:ext>
            </a:extLst>
          </p:cNvPr>
          <p:cNvSpPr>
            <a:spLocks noGrp="1"/>
          </p:cNvSpPr>
          <p:nvPr>
            <p:ph type="sldNum" sz="quarter" idx="12"/>
          </p:nvPr>
        </p:nvSpPr>
        <p:spPr/>
        <p:txBody>
          <a:bodyPr/>
          <a:lstStyle/>
          <a:p>
            <a:fld id="{781057C3-FDA3-B146-AA6C-F3C04E67C803}" type="slidenum">
              <a:rPr lang="en-US" smtClean="0"/>
              <a:t>32</a:t>
            </a:fld>
            <a:endParaRPr lang="en-US"/>
          </a:p>
        </p:txBody>
      </p:sp>
    </p:spTree>
    <p:extLst>
      <p:ext uri="{BB962C8B-B14F-4D97-AF65-F5344CB8AC3E}">
        <p14:creationId xmlns:p14="http://schemas.microsoft.com/office/powerpoint/2010/main" val="5306894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5634619" cy="685800"/>
          </a:xfrm>
        </p:spPr>
        <p:txBody>
          <a:bodyPr/>
          <a:lstStyle/>
          <a:p>
            <a:r>
              <a:rPr lang="en-US" dirty="0"/>
              <a:t>Steps to Take Now to Get a Jump on  2021 Taxes</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144966" y="1190625"/>
            <a:ext cx="8798312" cy="5073015"/>
          </a:xfrm>
        </p:spPr>
        <p:txBody>
          <a:bodyPr/>
          <a:lstStyle/>
          <a:p>
            <a:pPr algn="ctr"/>
            <a:r>
              <a:rPr lang="en-US" sz="2400" dirty="0"/>
              <a:t>What's new and what to consider when you file in 2022 </a:t>
            </a:r>
          </a:p>
          <a:p>
            <a:pPr algn="ctr"/>
            <a:r>
              <a:rPr lang="en-US" sz="2400" i="1" u="sng" dirty="0"/>
              <a:t>Avoid processing delays and understand refund timing</a:t>
            </a:r>
          </a:p>
          <a:p>
            <a:pPr lvl="2"/>
            <a:r>
              <a:rPr lang="en-US" sz="2400" dirty="0"/>
              <a:t>Refunds for people claiming the Earned Income Tax Credit or Additional Child Tax Credit can't be issued before mid-Feb.</a:t>
            </a:r>
          </a:p>
          <a:p>
            <a:pPr lvl="2"/>
            <a:r>
              <a:rPr lang="en-US" sz="2400" dirty="0"/>
              <a:t>Some returns, filed electronically or on paper, may need manual review delaying the processing if:</a:t>
            </a:r>
          </a:p>
          <a:p>
            <a:pPr lvl="3"/>
            <a:r>
              <a:rPr lang="en-US" sz="2400" dirty="0">
                <a:solidFill>
                  <a:srgbClr val="0A3161"/>
                </a:solidFill>
              </a:rPr>
              <a:t>our systems detect a possible error,</a:t>
            </a:r>
          </a:p>
          <a:p>
            <a:pPr lvl="3"/>
            <a:r>
              <a:rPr lang="en-US" sz="2400" dirty="0">
                <a:solidFill>
                  <a:srgbClr val="0A3161"/>
                </a:solidFill>
              </a:rPr>
              <a:t>it is missing information, or </a:t>
            </a:r>
          </a:p>
          <a:p>
            <a:pPr lvl="3"/>
            <a:r>
              <a:rPr lang="en-US" sz="2400" dirty="0">
                <a:solidFill>
                  <a:srgbClr val="0A3161"/>
                </a:solidFill>
              </a:rPr>
              <a:t>there is suspected identity theft or fraud</a:t>
            </a:r>
          </a:p>
          <a:p>
            <a:pPr lvl="2"/>
            <a:r>
              <a:rPr lang="en-US" sz="2400" dirty="0">
                <a:solidFill>
                  <a:srgbClr val="0A3161"/>
                </a:solidFill>
              </a:rPr>
              <a:t>This requires special handling by an IRS employee so it may take more than 21 days to issue any related refund.</a:t>
            </a:r>
          </a:p>
        </p:txBody>
      </p:sp>
      <p:sp>
        <p:nvSpPr>
          <p:cNvPr id="4" name="Content Placeholder 3">
            <a:extLst>
              <a:ext uri="{FF2B5EF4-FFF2-40B4-BE49-F238E27FC236}">
                <a16:creationId xmlns:a16="http://schemas.microsoft.com/office/drawing/2014/main" id="{1DBB8525-0C8D-4E6F-B8D4-0C24DCAC68A1}"/>
              </a:ext>
            </a:extLst>
          </p:cNvPr>
          <p:cNvSpPr>
            <a:spLocks noGrp="1"/>
          </p:cNvSpPr>
          <p:nvPr>
            <p:ph idx="13"/>
          </p:nvPr>
        </p:nvSpPr>
        <p:spPr/>
        <p:txBody>
          <a:bodyPr/>
          <a:lstStyle/>
          <a:p>
            <a:endParaRPr lang="en-US"/>
          </a:p>
        </p:txBody>
      </p:sp>
      <p:sp>
        <p:nvSpPr>
          <p:cNvPr id="5" name="Slide Number Placeholder 4">
            <a:extLst>
              <a:ext uri="{FF2B5EF4-FFF2-40B4-BE49-F238E27FC236}">
                <a16:creationId xmlns:a16="http://schemas.microsoft.com/office/drawing/2014/main" id="{20AE5752-F829-4B27-B112-5B9E2BB2A4D6}"/>
              </a:ext>
            </a:extLst>
          </p:cNvPr>
          <p:cNvSpPr>
            <a:spLocks noGrp="1"/>
          </p:cNvSpPr>
          <p:nvPr>
            <p:ph type="sldNum" sz="quarter" idx="12"/>
          </p:nvPr>
        </p:nvSpPr>
        <p:spPr/>
        <p:txBody>
          <a:bodyPr/>
          <a:lstStyle/>
          <a:p>
            <a:fld id="{781057C3-FDA3-B146-AA6C-F3C04E67C803}" type="slidenum">
              <a:rPr lang="en-US" smtClean="0"/>
              <a:t>33</a:t>
            </a:fld>
            <a:endParaRPr lang="en-US"/>
          </a:p>
        </p:txBody>
      </p:sp>
    </p:spTree>
    <p:extLst>
      <p:ext uri="{BB962C8B-B14F-4D97-AF65-F5344CB8AC3E}">
        <p14:creationId xmlns:p14="http://schemas.microsoft.com/office/powerpoint/2010/main" val="3922592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5366990" cy="685800"/>
          </a:xfrm>
        </p:spPr>
        <p:txBody>
          <a:bodyPr/>
          <a:lstStyle/>
          <a:p>
            <a:r>
              <a:rPr kumimoji="0" lang="en-US" sz="2400" b="1" i="0" u="none" strike="noStrike" kern="1200" cap="none" spc="0" normalizeH="0" baseline="0" noProof="0" dirty="0">
                <a:ln>
                  <a:noFill/>
                </a:ln>
                <a:solidFill>
                  <a:srgbClr val="0A3161"/>
                </a:solidFill>
                <a:effectLst/>
                <a:uLnTx/>
                <a:uFillTx/>
                <a:latin typeface="Arial" charset="0"/>
                <a:cs typeface="Arial" charset="0"/>
              </a:rPr>
              <a:t>Steps to Take Now to Get a Jump on 2021 Taxes</a:t>
            </a:r>
            <a:endParaRPr lang="en-US" dirty="0"/>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228599" y="1190625"/>
            <a:ext cx="8686801" cy="5305425"/>
          </a:xfrm>
        </p:spPr>
        <p:txBody>
          <a:bodyPr/>
          <a:lstStyle/>
          <a:p>
            <a:r>
              <a:rPr lang="en-US" sz="2400" dirty="0"/>
              <a:t>Additional Resources</a:t>
            </a:r>
          </a:p>
          <a:p>
            <a:pPr algn="l"/>
            <a:r>
              <a:rPr lang="en-US" sz="2000" b="0" i="0" u="sng" dirty="0">
                <a:solidFill>
                  <a:srgbClr val="00599C"/>
                </a:solidFill>
                <a:effectLst/>
                <a:latin typeface="Source Sans Pro" panose="020B0503030403020204" pitchFamily="34" charset="0"/>
                <a:hlinkClick r:id="rId3" tooltip="0721 Publ 5533                           (PDF)"/>
              </a:rPr>
              <a:t>Publication 5533, Why You Should Create an IRS Online Account</a:t>
            </a:r>
            <a:r>
              <a:rPr lang="en-US" sz="2000" b="0" i="0" dirty="0">
                <a:solidFill>
                  <a:srgbClr val="1B1B1B"/>
                </a:solidFill>
                <a:effectLst/>
                <a:latin typeface="Source Sans Pro" panose="020B0503030403020204" pitchFamily="34" charset="0"/>
              </a:rPr>
              <a:t> </a:t>
            </a:r>
          </a:p>
          <a:p>
            <a:pPr algn="l"/>
            <a:r>
              <a:rPr lang="en-US" sz="2000" b="0" i="0" u="sng" dirty="0">
                <a:solidFill>
                  <a:srgbClr val="002346"/>
                </a:solidFill>
                <a:effectLst/>
                <a:latin typeface="Source Sans Pro" panose="020B0503030403020204" pitchFamily="34" charset="0"/>
                <a:hlinkClick r:id="rId4" tooltip="0721 Publ 5533-A                         (PDF)"/>
              </a:rPr>
              <a:t>Publication 5533-A, How to Submit Authorizations Using Tax Pro Account and Online Account</a:t>
            </a:r>
            <a:r>
              <a:rPr lang="en-US" sz="2000" b="0" i="0" dirty="0">
                <a:solidFill>
                  <a:srgbClr val="1B1B1B"/>
                </a:solidFill>
                <a:effectLst/>
                <a:latin typeface="Source Sans Pro" panose="020B0503030403020204" pitchFamily="34" charset="0"/>
              </a:rPr>
              <a:t> </a:t>
            </a:r>
          </a:p>
          <a:p>
            <a:pPr algn="l"/>
            <a:r>
              <a:rPr lang="en-US" sz="2000" b="0" i="0" u="sng" dirty="0">
                <a:solidFill>
                  <a:srgbClr val="00599C"/>
                </a:solidFill>
                <a:effectLst/>
                <a:latin typeface="Source Sans Pro" panose="020B0503030403020204" pitchFamily="34" charset="0"/>
                <a:hlinkClick r:id="rId5" tooltip="0121 Publ 5136                           (PDF)"/>
              </a:rPr>
              <a:t>Publication 5136, IRS Services Guide</a:t>
            </a:r>
            <a:r>
              <a:rPr lang="en-US" sz="2000" b="0" i="0" dirty="0">
                <a:solidFill>
                  <a:srgbClr val="1B1B1B"/>
                </a:solidFill>
                <a:effectLst/>
                <a:latin typeface="Source Sans Pro" panose="020B0503030403020204" pitchFamily="34" charset="0"/>
              </a:rPr>
              <a:t> </a:t>
            </a:r>
            <a:br>
              <a:rPr lang="en-US" sz="2000" b="0" i="0" dirty="0">
                <a:solidFill>
                  <a:srgbClr val="1B1B1B"/>
                </a:solidFill>
                <a:effectLst/>
                <a:latin typeface="Source Sans Pro" panose="020B0503030403020204" pitchFamily="34" charset="0"/>
              </a:rPr>
            </a:br>
            <a:r>
              <a:rPr lang="en-US" sz="2000" b="0" i="0" dirty="0">
                <a:solidFill>
                  <a:srgbClr val="1B1B1B"/>
                </a:solidFill>
                <a:effectLst/>
                <a:latin typeface="Source Sans Pro" panose="020B0503030403020204" pitchFamily="34" charset="0"/>
              </a:rPr>
              <a:t>Shows where to find help on IRS.gov</a:t>
            </a:r>
          </a:p>
          <a:p>
            <a:r>
              <a:rPr lang="en-US" sz="2400" dirty="0"/>
              <a:t>IRS.gov/</a:t>
            </a:r>
            <a:r>
              <a:rPr lang="en-US" sz="2400" dirty="0" err="1"/>
              <a:t>getready</a:t>
            </a:r>
            <a:endParaRPr lang="en-US" sz="2400" dirty="0"/>
          </a:p>
          <a:p>
            <a:endParaRPr lang="en-US" sz="2400" dirty="0"/>
          </a:p>
          <a:p>
            <a:pPr lvl="2"/>
            <a:endParaRPr lang="en-US" sz="2400" dirty="0">
              <a:solidFill>
                <a:schemeClr val="tx1"/>
              </a:solidFill>
            </a:endParaRPr>
          </a:p>
        </p:txBody>
      </p:sp>
      <p:sp>
        <p:nvSpPr>
          <p:cNvPr id="9" name="Slide Number Placeholder 8">
            <a:extLst>
              <a:ext uri="{FF2B5EF4-FFF2-40B4-BE49-F238E27FC236}">
                <a16:creationId xmlns:a16="http://schemas.microsoft.com/office/drawing/2014/main" id="{8C3C414D-D9ED-44C0-A074-ABA995ACD570}"/>
              </a:ext>
            </a:extLst>
          </p:cNvPr>
          <p:cNvSpPr>
            <a:spLocks noGrp="1"/>
          </p:cNvSpPr>
          <p:nvPr>
            <p:ph type="sldNum" sz="quarter" idx="12"/>
          </p:nvPr>
        </p:nvSpPr>
        <p:spPr/>
        <p:txBody>
          <a:bodyPr/>
          <a:lstStyle/>
          <a:p>
            <a:fld id="{781057C3-FDA3-B146-AA6C-F3C04E67C803}" type="slidenum">
              <a:rPr lang="en-US" smtClean="0"/>
              <a:t>34</a:t>
            </a:fld>
            <a:endParaRPr lang="en-US"/>
          </a:p>
        </p:txBody>
      </p:sp>
      <p:sp>
        <p:nvSpPr>
          <p:cNvPr id="4" name="Content Placeholder 3">
            <a:extLst>
              <a:ext uri="{FF2B5EF4-FFF2-40B4-BE49-F238E27FC236}">
                <a16:creationId xmlns:a16="http://schemas.microsoft.com/office/drawing/2014/main" id="{373BF1D1-12C8-41A2-B290-DD2377C25E21}"/>
              </a:ext>
            </a:extLst>
          </p:cNvPr>
          <p:cNvSpPr>
            <a:spLocks noGrp="1"/>
          </p:cNvSpPr>
          <p:nvPr>
            <p:ph idx="13"/>
          </p:nvPr>
        </p:nvSpPr>
        <p:spPr/>
        <p:txBody>
          <a:bodyPr/>
          <a:lstStyle/>
          <a:p>
            <a:endParaRPr lang="en-US"/>
          </a:p>
        </p:txBody>
      </p:sp>
    </p:spTree>
    <p:extLst>
      <p:ext uri="{BB962C8B-B14F-4D97-AF65-F5344CB8AC3E}">
        <p14:creationId xmlns:p14="http://schemas.microsoft.com/office/powerpoint/2010/main" val="12574189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4A37B8-A062-4427-8998-2851B084EE95}"/>
              </a:ext>
            </a:extLst>
          </p:cNvPr>
          <p:cNvSpPr>
            <a:spLocks noGrp="1"/>
          </p:cNvSpPr>
          <p:nvPr>
            <p:ph idx="1"/>
          </p:nvPr>
        </p:nvSpPr>
        <p:spPr>
          <a:xfrm>
            <a:off x="457200" y="1314843"/>
            <a:ext cx="8229600" cy="4846320"/>
          </a:xfrm>
        </p:spPr>
        <p:txBody>
          <a:bodyPr/>
          <a:lstStyle/>
          <a:p>
            <a:pPr lvl="1">
              <a:lnSpc>
                <a:spcPct val="110000"/>
              </a:lnSpc>
            </a:pPr>
            <a:endParaRPr lang="en-US" dirty="0"/>
          </a:p>
          <a:p>
            <a:endParaRPr lang="en-US" dirty="0"/>
          </a:p>
        </p:txBody>
      </p:sp>
      <p:sp>
        <p:nvSpPr>
          <p:cNvPr id="3" name="Title 2">
            <a:extLst>
              <a:ext uri="{FF2B5EF4-FFF2-40B4-BE49-F238E27FC236}">
                <a16:creationId xmlns:a16="http://schemas.microsoft.com/office/drawing/2014/main" id="{16C05C2B-A6D8-4358-BBCD-1D2DC201D81A}"/>
              </a:ext>
            </a:extLst>
          </p:cNvPr>
          <p:cNvSpPr>
            <a:spLocks noGrp="1"/>
          </p:cNvSpPr>
          <p:nvPr>
            <p:ph type="title"/>
          </p:nvPr>
        </p:nvSpPr>
        <p:spPr>
          <a:xfrm>
            <a:off x="3137338" y="128016"/>
            <a:ext cx="5486400" cy="685800"/>
          </a:xfrm>
        </p:spPr>
        <p:txBody>
          <a:bodyPr/>
          <a:lstStyle/>
          <a:p>
            <a:br>
              <a:rPr lang="en-US" altLang="en-US" dirty="0"/>
            </a:br>
            <a:r>
              <a:rPr lang="en-US" altLang="en-US" dirty="0"/>
              <a:t>Communications &amp; Liaison </a:t>
            </a:r>
            <a:br>
              <a:rPr lang="en-US" altLang="en-US" dirty="0"/>
            </a:br>
            <a:r>
              <a:rPr lang="en-US" altLang="en-US" dirty="0"/>
              <a:t>STAKEHOLDER LIAISON </a:t>
            </a:r>
            <a:br>
              <a:rPr lang="en-US" dirty="0"/>
            </a:br>
            <a:endParaRPr lang="en-US" dirty="0"/>
          </a:p>
        </p:txBody>
      </p:sp>
      <p:sp>
        <p:nvSpPr>
          <p:cNvPr id="5" name="Title 1">
            <a:extLst>
              <a:ext uri="{FF2B5EF4-FFF2-40B4-BE49-F238E27FC236}">
                <a16:creationId xmlns:a16="http://schemas.microsoft.com/office/drawing/2014/main" id="{6FC491EC-2CFA-49EA-A01D-EA60DA2A83DC}"/>
              </a:ext>
            </a:extLst>
          </p:cNvPr>
          <p:cNvSpPr txBox="1">
            <a:spLocks/>
          </p:cNvSpPr>
          <p:nvPr/>
        </p:nvSpPr>
        <p:spPr>
          <a:xfrm>
            <a:off x="1963630" y="3523652"/>
            <a:ext cx="7412037" cy="1580736"/>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2400" b="1" i="0" kern="1200" baseline="0">
                <a:solidFill>
                  <a:srgbClr val="0A3161"/>
                </a:solidFill>
                <a:latin typeface="Arial" charset="0"/>
                <a:ea typeface="Arial" charset="0"/>
                <a:cs typeface="Arial" charset="0"/>
              </a:defRPr>
            </a:lvl1pPr>
          </a:lstStyle>
          <a:p>
            <a:r>
              <a:rPr lang="en-US" altLang="en-US" sz="3200" b="0" dirty="0">
                <a:solidFill>
                  <a:schemeClr val="tx2"/>
                </a:solidFill>
              </a:rPr>
              <a:t>Richard Furlong, Jr.</a:t>
            </a:r>
            <a:br>
              <a:rPr lang="en-US" altLang="en-US" sz="3200" b="0" dirty="0">
                <a:solidFill>
                  <a:schemeClr val="tx2"/>
                </a:solidFill>
              </a:rPr>
            </a:br>
            <a:r>
              <a:rPr lang="en-US" altLang="en-US" sz="3200" b="0" dirty="0">
                <a:solidFill>
                  <a:schemeClr val="tx2"/>
                </a:solidFill>
              </a:rPr>
              <a:t>Senior Stakeholder Liaison</a:t>
            </a:r>
          </a:p>
          <a:p>
            <a:r>
              <a:rPr lang="en-US" altLang="en-US" sz="3200" b="0" dirty="0">
                <a:solidFill>
                  <a:schemeClr val="tx2"/>
                </a:solidFill>
              </a:rPr>
              <a:t>Communications &amp; Liaison</a:t>
            </a:r>
          </a:p>
          <a:p>
            <a:endParaRPr lang="en-US" altLang="en-US" sz="3200" b="0" dirty="0">
              <a:solidFill>
                <a:schemeClr val="tx2"/>
              </a:solidFill>
            </a:endParaRPr>
          </a:p>
          <a:p>
            <a:endParaRPr lang="en-US" sz="3200" dirty="0"/>
          </a:p>
        </p:txBody>
      </p:sp>
      <p:sp>
        <p:nvSpPr>
          <p:cNvPr id="6" name="Rectangle 5">
            <a:extLst>
              <a:ext uri="{FF2B5EF4-FFF2-40B4-BE49-F238E27FC236}">
                <a16:creationId xmlns:a16="http://schemas.microsoft.com/office/drawing/2014/main" id="{0B7DEBDE-10A1-40C5-BDC5-E49283CAF0C1}"/>
              </a:ext>
            </a:extLst>
          </p:cNvPr>
          <p:cNvSpPr/>
          <p:nvPr/>
        </p:nvSpPr>
        <p:spPr>
          <a:xfrm>
            <a:off x="1144192" y="5784214"/>
            <a:ext cx="7876978" cy="1200329"/>
          </a:xfrm>
          <a:prstGeom prst="rect">
            <a:avLst/>
          </a:prstGeom>
        </p:spPr>
        <p:txBody>
          <a:bodyPr wrap="square">
            <a:spAutoFit/>
          </a:bodyPr>
          <a:lstStyle/>
          <a:p>
            <a:pPr algn="r"/>
            <a:r>
              <a:rPr lang="en-US" altLang="en-US" sz="2400" b="1" dirty="0">
                <a:solidFill>
                  <a:schemeClr val="tx2">
                    <a:lumMod val="75000"/>
                  </a:schemeClr>
                </a:solidFill>
              </a:rPr>
              <a:t>CPA Continuing Education Society of PA</a:t>
            </a:r>
          </a:p>
          <a:p>
            <a:pPr algn="r"/>
            <a:r>
              <a:rPr lang="en-US" altLang="en-US" sz="2400" b="1" dirty="0">
                <a:solidFill>
                  <a:schemeClr val="tx2">
                    <a:lumMod val="75000"/>
                  </a:schemeClr>
                </a:solidFill>
              </a:rPr>
              <a:t>December 8, 2021</a:t>
            </a:r>
          </a:p>
          <a:p>
            <a:pPr algn="r"/>
            <a:endParaRPr lang="en-US" altLang="en-US" sz="2400" b="1" dirty="0"/>
          </a:p>
        </p:txBody>
      </p:sp>
      <p:sp>
        <p:nvSpPr>
          <p:cNvPr id="9" name="TextBox 8">
            <a:extLst>
              <a:ext uri="{FF2B5EF4-FFF2-40B4-BE49-F238E27FC236}">
                <a16:creationId xmlns:a16="http://schemas.microsoft.com/office/drawing/2014/main" id="{299D275B-D00D-4030-82A2-2EDFD64D6879}"/>
              </a:ext>
            </a:extLst>
          </p:cNvPr>
          <p:cNvSpPr txBox="1"/>
          <p:nvPr/>
        </p:nvSpPr>
        <p:spPr>
          <a:xfrm>
            <a:off x="1081526" y="1198581"/>
            <a:ext cx="7163827" cy="1323439"/>
          </a:xfrm>
          <a:prstGeom prst="rect">
            <a:avLst/>
          </a:prstGeom>
          <a:noFill/>
        </p:spPr>
        <p:txBody>
          <a:bodyPr wrap="square">
            <a:spAutoFit/>
          </a:bodyPr>
          <a:lstStyle/>
          <a:p>
            <a:br>
              <a:rPr lang="en-US" sz="4000" b="1" i="1" dirty="0">
                <a:solidFill>
                  <a:srgbClr val="002060"/>
                </a:solidFill>
              </a:rPr>
            </a:br>
            <a:r>
              <a:rPr lang="en-US" sz="4000" b="1" i="1" dirty="0">
                <a:solidFill>
                  <a:srgbClr val="002060"/>
                </a:solidFill>
              </a:rPr>
              <a:t>Employee Retention Credit</a:t>
            </a:r>
          </a:p>
        </p:txBody>
      </p:sp>
      <p:sp>
        <p:nvSpPr>
          <p:cNvPr id="7" name="Slide Number Placeholder 6">
            <a:extLst>
              <a:ext uri="{FF2B5EF4-FFF2-40B4-BE49-F238E27FC236}">
                <a16:creationId xmlns:a16="http://schemas.microsoft.com/office/drawing/2014/main" id="{77BB424A-97DA-441A-BA76-2FA4D6EACEA8}"/>
              </a:ext>
            </a:extLst>
          </p:cNvPr>
          <p:cNvSpPr>
            <a:spLocks noGrp="1"/>
          </p:cNvSpPr>
          <p:nvPr>
            <p:ph type="sldNum" sz="quarter" idx="12"/>
          </p:nvPr>
        </p:nvSpPr>
        <p:spPr/>
        <p:txBody>
          <a:bodyPr/>
          <a:lstStyle/>
          <a:p>
            <a:pPr>
              <a:defRPr/>
            </a:pPr>
            <a:fld id="{E9756F47-50CE-485F-ACD5-EA6DFF797E7C}" type="slidenum">
              <a:rPr lang="en-US" altLang="en-US" smtClean="0"/>
              <a:pPr>
                <a:defRPr/>
              </a:pPr>
              <a:t>35</a:t>
            </a:fld>
            <a:endParaRPr lang="en-US" altLang="en-US" dirty="0"/>
          </a:p>
        </p:txBody>
      </p:sp>
    </p:spTree>
    <p:extLst>
      <p:ext uri="{BB962C8B-B14F-4D97-AF65-F5344CB8AC3E}">
        <p14:creationId xmlns:p14="http://schemas.microsoft.com/office/powerpoint/2010/main" val="3024994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7751-DAEC-4FE3-BF86-F251E29B2E60}"/>
              </a:ext>
            </a:extLst>
          </p:cNvPr>
          <p:cNvSpPr>
            <a:spLocks noGrp="1"/>
          </p:cNvSpPr>
          <p:nvPr>
            <p:ph type="title"/>
          </p:nvPr>
        </p:nvSpPr>
        <p:spPr>
          <a:xfrm>
            <a:off x="3251771" y="-117985"/>
            <a:ext cx="8229600" cy="969902"/>
          </a:xfrm>
        </p:spPr>
        <p:txBody>
          <a:bodyPr/>
          <a:lstStyle/>
          <a:p>
            <a:r>
              <a:rPr lang="en-US" sz="3200" dirty="0"/>
              <a:t>Employee Retention Credit </a:t>
            </a:r>
          </a:p>
        </p:txBody>
      </p:sp>
      <p:sp>
        <p:nvSpPr>
          <p:cNvPr id="3" name="Text Placeholder 2">
            <a:extLst>
              <a:ext uri="{FF2B5EF4-FFF2-40B4-BE49-F238E27FC236}">
                <a16:creationId xmlns:a16="http://schemas.microsoft.com/office/drawing/2014/main" id="{55229F00-9C9D-4B0C-AF78-CD61CE75D5B0}"/>
              </a:ext>
            </a:extLst>
          </p:cNvPr>
          <p:cNvSpPr>
            <a:spLocks noGrp="1"/>
          </p:cNvSpPr>
          <p:nvPr>
            <p:ph type="body" idx="1"/>
          </p:nvPr>
        </p:nvSpPr>
        <p:spPr>
          <a:xfrm>
            <a:off x="426684" y="1904045"/>
            <a:ext cx="8229600" cy="3797166"/>
          </a:xfrm>
        </p:spPr>
        <p:txBody>
          <a:bodyPr/>
          <a:lstStyle/>
          <a:p>
            <a:endParaRPr lang="en-US" dirty="0"/>
          </a:p>
          <a:p>
            <a:pPr marL="342900" indent="-342900">
              <a:lnSpc>
                <a:spcPct val="100000"/>
              </a:lnSpc>
              <a:spcBef>
                <a:spcPts val="600"/>
              </a:spcBef>
              <a:buFont typeface="Arial" panose="020B0604020202020204" pitchFamily="34" charset="0"/>
              <a:buChar char="•"/>
            </a:pPr>
            <a:r>
              <a:rPr lang="en-US" b="0" dirty="0">
                <a:solidFill>
                  <a:schemeClr val="tx1"/>
                </a:solidFill>
              </a:rPr>
              <a:t>Coronavirus Aid, Relief, and Economic Security Act (CARES Act)</a:t>
            </a:r>
          </a:p>
          <a:p>
            <a:pPr marL="342900" indent="-342900">
              <a:lnSpc>
                <a:spcPct val="100000"/>
              </a:lnSpc>
              <a:spcBef>
                <a:spcPts val="1200"/>
              </a:spcBef>
              <a:buFont typeface="Arial" panose="020B0604020202020204" pitchFamily="34" charset="0"/>
              <a:buChar char="•"/>
            </a:pPr>
            <a:r>
              <a:rPr lang="en-US" b="0" dirty="0">
                <a:solidFill>
                  <a:schemeClr val="tx1"/>
                </a:solidFill>
              </a:rPr>
              <a:t>Relief Act of 2020</a:t>
            </a:r>
          </a:p>
          <a:p>
            <a:pPr marL="342900" indent="-342900">
              <a:lnSpc>
                <a:spcPct val="100000"/>
              </a:lnSpc>
              <a:spcBef>
                <a:spcPts val="1200"/>
              </a:spcBef>
              <a:buFont typeface="Arial" panose="020B0604020202020204" pitchFamily="34" charset="0"/>
              <a:buChar char="•"/>
            </a:pPr>
            <a:r>
              <a:rPr lang="en-US" b="0" dirty="0">
                <a:solidFill>
                  <a:schemeClr val="tx1"/>
                </a:solidFill>
              </a:rPr>
              <a:t>American Rescue Plan (ARP) of 2021</a:t>
            </a:r>
          </a:p>
          <a:p>
            <a:pPr>
              <a:lnSpc>
                <a:spcPct val="100000"/>
              </a:lnSpc>
              <a:spcBef>
                <a:spcPts val="1200"/>
              </a:spcBef>
            </a:pPr>
            <a:endParaRPr lang="en-US" b="0" dirty="0">
              <a:solidFill>
                <a:schemeClr val="tx1"/>
              </a:solidFill>
            </a:endParaRPr>
          </a:p>
          <a:p>
            <a:pPr>
              <a:lnSpc>
                <a:spcPct val="150000"/>
              </a:lnSpc>
            </a:pPr>
            <a:endParaRPr lang="en-US" b="0" dirty="0">
              <a:solidFill>
                <a:schemeClr val="accent1"/>
              </a:solidFill>
            </a:endParaRPr>
          </a:p>
        </p:txBody>
      </p:sp>
      <p:sp>
        <p:nvSpPr>
          <p:cNvPr id="5" name="Slide Number Placeholder 4">
            <a:extLst>
              <a:ext uri="{FF2B5EF4-FFF2-40B4-BE49-F238E27FC236}">
                <a16:creationId xmlns:a16="http://schemas.microsoft.com/office/drawing/2014/main" id="{B1A74267-0EC1-49CD-8D42-81EAA05424AB}"/>
              </a:ext>
            </a:extLst>
          </p:cNvPr>
          <p:cNvSpPr>
            <a:spLocks noGrp="1"/>
          </p:cNvSpPr>
          <p:nvPr>
            <p:ph type="sldNum" sz="quarter" idx="12"/>
          </p:nvPr>
        </p:nvSpPr>
        <p:spPr/>
        <p:txBody>
          <a:bodyPr/>
          <a:lstStyle/>
          <a:p>
            <a:fld id="{781057C3-FDA3-B146-AA6C-F3C04E67C803}" type="slidenum">
              <a:rPr lang="en-US" smtClean="0"/>
              <a:t>36</a:t>
            </a:fld>
            <a:endParaRPr lang="en-US"/>
          </a:p>
        </p:txBody>
      </p:sp>
    </p:spTree>
    <p:extLst>
      <p:ext uri="{BB962C8B-B14F-4D97-AF65-F5344CB8AC3E}">
        <p14:creationId xmlns:p14="http://schemas.microsoft.com/office/powerpoint/2010/main" val="1516396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D4B5A-9D85-46C0-9008-BFDFB159AB8C}"/>
              </a:ext>
            </a:extLst>
          </p:cNvPr>
          <p:cNvSpPr>
            <a:spLocks noGrp="1"/>
          </p:cNvSpPr>
          <p:nvPr>
            <p:ph type="title"/>
          </p:nvPr>
        </p:nvSpPr>
        <p:spPr>
          <a:xfrm>
            <a:off x="3254991" y="229235"/>
            <a:ext cx="8229600" cy="629920"/>
          </a:xfrm>
        </p:spPr>
        <p:txBody>
          <a:bodyPr/>
          <a:lstStyle/>
          <a:p>
            <a:r>
              <a:rPr lang="en-US" sz="3200" dirty="0"/>
              <a:t>Employee Retention Credit </a:t>
            </a:r>
          </a:p>
        </p:txBody>
      </p:sp>
      <p:sp>
        <p:nvSpPr>
          <p:cNvPr id="3" name="Text Placeholder 2">
            <a:extLst>
              <a:ext uri="{FF2B5EF4-FFF2-40B4-BE49-F238E27FC236}">
                <a16:creationId xmlns:a16="http://schemas.microsoft.com/office/drawing/2014/main" id="{95D4DB64-623D-4F92-ACF3-395E5A80B1CF}"/>
              </a:ext>
            </a:extLst>
          </p:cNvPr>
          <p:cNvSpPr>
            <a:spLocks noGrp="1"/>
          </p:cNvSpPr>
          <p:nvPr>
            <p:ph type="body" idx="1"/>
          </p:nvPr>
        </p:nvSpPr>
        <p:spPr>
          <a:xfrm>
            <a:off x="502881" y="1984295"/>
            <a:ext cx="3931920" cy="731520"/>
          </a:xfrm>
        </p:spPr>
        <p:txBody>
          <a:bodyPr/>
          <a:lstStyle/>
          <a:p>
            <a:r>
              <a:rPr lang="en-US" b="0" dirty="0">
                <a:solidFill>
                  <a:srgbClr val="00599C"/>
                </a:solidFill>
              </a:rPr>
              <a:t>March 13, 2020, through December 31, 2020</a:t>
            </a:r>
          </a:p>
        </p:txBody>
      </p:sp>
      <p:sp>
        <p:nvSpPr>
          <p:cNvPr id="4" name="Content Placeholder 3">
            <a:extLst>
              <a:ext uri="{FF2B5EF4-FFF2-40B4-BE49-F238E27FC236}">
                <a16:creationId xmlns:a16="http://schemas.microsoft.com/office/drawing/2014/main" id="{09878318-7377-4A29-81C0-F85792D50339}"/>
              </a:ext>
            </a:extLst>
          </p:cNvPr>
          <p:cNvSpPr>
            <a:spLocks noGrp="1"/>
          </p:cNvSpPr>
          <p:nvPr>
            <p:ph sz="half" idx="2"/>
          </p:nvPr>
        </p:nvSpPr>
        <p:spPr>
          <a:xfrm>
            <a:off x="457200" y="3154045"/>
            <a:ext cx="3931920" cy="3527174"/>
          </a:xfrm>
        </p:spPr>
        <p:txBody>
          <a:bodyPr/>
          <a:lstStyle/>
          <a:p>
            <a:pPr>
              <a:lnSpc>
                <a:spcPct val="100000"/>
              </a:lnSpc>
              <a:spcBef>
                <a:spcPts val="2400"/>
              </a:spcBef>
              <a:spcAft>
                <a:spcPts val="1200"/>
              </a:spcAft>
            </a:pPr>
            <a:r>
              <a:rPr lang="en-US" b="0" dirty="0">
                <a:solidFill>
                  <a:schemeClr val="tx1"/>
                </a:solidFill>
              </a:rPr>
              <a:t>A fully refundable tax credit for employers equal to 50 percent of qualified wages (including </a:t>
            </a:r>
            <a:r>
              <a:rPr lang="en-US" b="0" dirty="0">
                <a:solidFill>
                  <a:schemeClr val="tx2">
                    <a:lumMod val="75000"/>
                  </a:schemeClr>
                </a:solidFill>
              </a:rPr>
              <a:t>certain</a:t>
            </a:r>
            <a:r>
              <a:rPr lang="en-US" b="0" u="sng" dirty="0">
                <a:solidFill>
                  <a:srgbClr val="FF0000"/>
                </a:solidFill>
              </a:rPr>
              <a:t> </a:t>
            </a:r>
            <a:r>
              <a:rPr lang="en-US" b="0" dirty="0">
                <a:solidFill>
                  <a:schemeClr val="tx1"/>
                </a:solidFill>
              </a:rPr>
              <a:t>health plan expenses) that Eligible Employers pay their employees. </a:t>
            </a:r>
          </a:p>
          <a:p>
            <a:endParaRPr lang="en-US" dirty="0"/>
          </a:p>
        </p:txBody>
      </p:sp>
      <p:sp>
        <p:nvSpPr>
          <p:cNvPr id="5" name="Text Placeholder 4">
            <a:extLst>
              <a:ext uri="{FF2B5EF4-FFF2-40B4-BE49-F238E27FC236}">
                <a16:creationId xmlns:a16="http://schemas.microsoft.com/office/drawing/2014/main" id="{CD30BD15-3C64-423A-B322-D71BBB840E57}"/>
              </a:ext>
            </a:extLst>
          </p:cNvPr>
          <p:cNvSpPr>
            <a:spLocks noGrp="1"/>
          </p:cNvSpPr>
          <p:nvPr>
            <p:ph type="body" sz="quarter" idx="3"/>
          </p:nvPr>
        </p:nvSpPr>
        <p:spPr>
          <a:xfrm>
            <a:off x="4769319" y="1984296"/>
            <a:ext cx="4100362" cy="731520"/>
          </a:xfrm>
        </p:spPr>
        <p:txBody>
          <a:bodyPr/>
          <a:lstStyle/>
          <a:p>
            <a:r>
              <a:rPr lang="en-US" b="0" dirty="0">
                <a:solidFill>
                  <a:srgbClr val="00599C"/>
                </a:solidFill>
              </a:rPr>
              <a:t>January 1, 2021, through December 31, 2021 </a:t>
            </a:r>
          </a:p>
        </p:txBody>
      </p:sp>
      <p:sp>
        <p:nvSpPr>
          <p:cNvPr id="6" name="Content Placeholder 5">
            <a:extLst>
              <a:ext uri="{FF2B5EF4-FFF2-40B4-BE49-F238E27FC236}">
                <a16:creationId xmlns:a16="http://schemas.microsoft.com/office/drawing/2014/main" id="{39346816-C384-454A-87A7-AB2A4C707EF7}"/>
              </a:ext>
            </a:extLst>
          </p:cNvPr>
          <p:cNvSpPr>
            <a:spLocks noGrp="1"/>
          </p:cNvSpPr>
          <p:nvPr>
            <p:ph sz="quarter" idx="4"/>
          </p:nvPr>
        </p:nvSpPr>
        <p:spPr>
          <a:xfrm>
            <a:off x="4723638" y="3154045"/>
            <a:ext cx="3963162" cy="3474720"/>
          </a:xfrm>
        </p:spPr>
        <p:txBody>
          <a:bodyPr/>
          <a:lstStyle/>
          <a:p>
            <a:pPr>
              <a:lnSpc>
                <a:spcPct val="100000"/>
              </a:lnSpc>
              <a:spcBef>
                <a:spcPts val="1200"/>
              </a:spcBef>
            </a:pPr>
            <a:r>
              <a:rPr lang="en-US" b="0" dirty="0">
                <a:solidFill>
                  <a:schemeClr val="tx1"/>
                </a:solidFill>
              </a:rPr>
              <a:t>A fully refundable tax credit for employers equal to 70 percent of qualified wages (including </a:t>
            </a:r>
            <a:r>
              <a:rPr lang="en-US" b="0" dirty="0">
                <a:solidFill>
                  <a:schemeClr val="tx2">
                    <a:lumMod val="75000"/>
                  </a:schemeClr>
                </a:solidFill>
              </a:rPr>
              <a:t>certain</a:t>
            </a:r>
            <a:r>
              <a:rPr lang="en-US" b="0" u="sng" dirty="0">
                <a:solidFill>
                  <a:srgbClr val="FF0000"/>
                </a:solidFill>
              </a:rPr>
              <a:t> </a:t>
            </a:r>
            <a:r>
              <a:rPr lang="en-US" b="0" dirty="0">
                <a:solidFill>
                  <a:schemeClr val="tx1"/>
                </a:solidFill>
              </a:rPr>
              <a:t>health plan expenses) that Eligible Employers pay their employees. </a:t>
            </a:r>
          </a:p>
          <a:p>
            <a:endParaRPr lang="en-US" dirty="0"/>
          </a:p>
          <a:p>
            <a:endParaRPr lang="en-US" dirty="0"/>
          </a:p>
        </p:txBody>
      </p:sp>
      <p:sp>
        <p:nvSpPr>
          <p:cNvPr id="8" name="Slide Number Placeholder 7">
            <a:extLst>
              <a:ext uri="{FF2B5EF4-FFF2-40B4-BE49-F238E27FC236}">
                <a16:creationId xmlns:a16="http://schemas.microsoft.com/office/drawing/2014/main" id="{F23D9165-52B0-46BD-B339-FA5B1F6B6A5F}"/>
              </a:ext>
            </a:extLst>
          </p:cNvPr>
          <p:cNvSpPr>
            <a:spLocks noGrp="1"/>
          </p:cNvSpPr>
          <p:nvPr>
            <p:ph type="sldNum" sz="quarter" idx="12"/>
          </p:nvPr>
        </p:nvSpPr>
        <p:spPr/>
        <p:txBody>
          <a:bodyPr/>
          <a:lstStyle/>
          <a:p>
            <a:fld id="{781057C3-FDA3-B146-AA6C-F3C04E67C803}" type="slidenum">
              <a:rPr lang="en-US" smtClean="0"/>
              <a:t>37</a:t>
            </a:fld>
            <a:endParaRPr lang="en-US"/>
          </a:p>
        </p:txBody>
      </p:sp>
    </p:spTree>
    <p:extLst>
      <p:ext uri="{BB962C8B-B14F-4D97-AF65-F5344CB8AC3E}">
        <p14:creationId xmlns:p14="http://schemas.microsoft.com/office/powerpoint/2010/main" val="12696688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C0A96-44FA-4C7B-B495-1C0CFAB07AA9}"/>
              </a:ext>
            </a:extLst>
          </p:cNvPr>
          <p:cNvSpPr>
            <a:spLocks noGrp="1"/>
          </p:cNvSpPr>
          <p:nvPr>
            <p:ph type="title"/>
          </p:nvPr>
        </p:nvSpPr>
        <p:spPr>
          <a:xfrm>
            <a:off x="3391469" y="227338"/>
            <a:ext cx="8229600" cy="602423"/>
          </a:xfrm>
        </p:spPr>
        <p:txBody>
          <a:bodyPr/>
          <a:lstStyle/>
          <a:p>
            <a:r>
              <a:rPr lang="en-US" sz="2800" dirty="0"/>
              <a:t>Eligible Employer</a:t>
            </a:r>
          </a:p>
        </p:txBody>
      </p:sp>
      <p:sp>
        <p:nvSpPr>
          <p:cNvPr id="3" name="Text Placeholder 2">
            <a:extLst>
              <a:ext uri="{FF2B5EF4-FFF2-40B4-BE49-F238E27FC236}">
                <a16:creationId xmlns:a16="http://schemas.microsoft.com/office/drawing/2014/main" id="{6AB174B8-8B4B-49BD-B46B-D64DF85085B1}"/>
              </a:ext>
            </a:extLst>
          </p:cNvPr>
          <p:cNvSpPr>
            <a:spLocks noGrp="1"/>
          </p:cNvSpPr>
          <p:nvPr>
            <p:ph type="body" idx="1"/>
          </p:nvPr>
        </p:nvSpPr>
        <p:spPr>
          <a:xfrm>
            <a:off x="457200" y="1508538"/>
            <a:ext cx="8229600" cy="4993861"/>
          </a:xfrm>
        </p:spPr>
        <p:txBody>
          <a:bodyPr/>
          <a:lstStyle/>
          <a:p>
            <a:r>
              <a:rPr lang="en-US" sz="1600" b="0" dirty="0">
                <a:solidFill>
                  <a:schemeClr val="tx2">
                    <a:lumMod val="75000"/>
                  </a:schemeClr>
                </a:solidFill>
              </a:rPr>
              <a:t>Carrying</a:t>
            </a:r>
            <a:r>
              <a:rPr lang="en-US" sz="1600" b="0" dirty="0">
                <a:solidFill>
                  <a:schemeClr val="tx1"/>
                </a:solidFill>
              </a:rPr>
              <a:t> on a trade or business that: </a:t>
            </a:r>
          </a:p>
          <a:p>
            <a:pPr marL="914400" lvl="1" indent="-457200">
              <a:buFont typeface="+mj-lt"/>
              <a:buAutoNum type="arabicPeriod"/>
            </a:pPr>
            <a:r>
              <a:rPr lang="en-US" sz="1600" b="0" dirty="0">
                <a:solidFill>
                  <a:schemeClr val="tx1"/>
                </a:solidFill>
              </a:rPr>
              <a:t>Was fully or partially suspended by government order due to COVID-19</a:t>
            </a:r>
            <a:r>
              <a:rPr lang="en-US" sz="1600" dirty="0">
                <a:solidFill>
                  <a:schemeClr val="tx1"/>
                </a:solidFill>
              </a:rPr>
              <a:t> </a:t>
            </a:r>
            <a:r>
              <a:rPr lang="en-US" sz="1600" b="0" dirty="0">
                <a:solidFill>
                  <a:schemeClr val="tx1"/>
                </a:solidFill>
              </a:rPr>
              <a:t>(2020 or 2021)</a:t>
            </a:r>
            <a:endParaRPr lang="en-US" sz="1600" b="0" dirty="0">
              <a:solidFill>
                <a:schemeClr val="tx2">
                  <a:lumMod val="75000"/>
                </a:schemeClr>
              </a:solidFill>
            </a:endParaRPr>
          </a:p>
          <a:p>
            <a:pPr marL="914400" lvl="1" indent="-457200">
              <a:buFont typeface="+mj-lt"/>
              <a:buAutoNum type="arabicPeriod"/>
            </a:pPr>
            <a:r>
              <a:rPr lang="en-US" sz="1600" dirty="0">
                <a:solidFill>
                  <a:schemeClr val="tx1"/>
                </a:solidFill>
              </a:rPr>
              <a:t>Gross Receipts Test:</a:t>
            </a:r>
            <a:r>
              <a:rPr lang="en-US" sz="1600" b="0" dirty="0">
                <a:solidFill>
                  <a:srgbClr val="FF0000"/>
                </a:solidFill>
              </a:rPr>
              <a:t> </a:t>
            </a:r>
            <a:r>
              <a:rPr lang="en-US" sz="1600" b="0" dirty="0">
                <a:solidFill>
                  <a:schemeClr val="tx1"/>
                </a:solidFill>
              </a:rPr>
              <a:t> </a:t>
            </a:r>
          </a:p>
          <a:p>
            <a:pPr marL="1371600" lvl="2" indent="-457200">
              <a:buFont typeface="Arial" panose="020B0604020202020204" pitchFamily="34" charset="0"/>
              <a:buChar char="•"/>
            </a:pPr>
            <a:r>
              <a:rPr lang="en-US" sz="1600" dirty="0">
                <a:solidFill>
                  <a:schemeClr val="tx2">
                    <a:lumMod val="75000"/>
                  </a:schemeClr>
                </a:solidFill>
              </a:rPr>
              <a:t>For 2020, a significant decline in gross receipts (defined as period beginning with calendar quarter in which gross receipts are less than 50 percent of gross receipts in the same calendar quarter in 2019 and ending in the calendar quarter after the first calendar quarter in which gross receipts are greater than 80 percent of gross receipts in the same calendar quarter in 2019). </a:t>
            </a:r>
          </a:p>
          <a:p>
            <a:pPr marL="1371600" lvl="2" indent="-457200">
              <a:buFont typeface="Arial" panose="020B0604020202020204" pitchFamily="34" charset="0"/>
              <a:buChar char="•"/>
            </a:pPr>
            <a:r>
              <a:rPr lang="en-US" sz="1600" dirty="0">
                <a:solidFill>
                  <a:schemeClr val="tx2">
                    <a:lumMod val="75000"/>
                  </a:schemeClr>
                </a:solidFill>
              </a:rPr>
              <a:t>For 2021, a decline in gross receipts (defined as quarter in which gross receipts are less than 80 percent of the same calendar quarter in 2019). </a:t>
            </a:r>
          </a:p>
          <a:p>
            <a:pPr marL="914400" lvl="1" indent="-457200">
              <a:buFont typeface="+mj-lt"/>
              <a:buAutoNum type="arabicPeriod"/>
            </a:pPr>
            <a:r>
              <a:rPr lang="en-US" sz="1800" dirty="0">
                <a:solidFill>
                  <a:schemeClr val="tx1"/>
                </a:solidFill>
              </a:rPr>
              <a:t>Recovery startup business (3</a:t>
            </a:r>
            <a:r>
              <a:rPr lang="en-US" sz="1800" baseline="30000" dirty="0">
                <a:solidFill>
                  <a:schemeClr val="tx1"/>
                </a:solidFill>
              </a:rPr>
              <a:t>rd</a:t>
            </a:r>
            <a:r>
              <a:rPr lang="en-US" sz="1800" dirty="0">
                <a:solidFill>
                  <a:schemeClr val="tx1"/>
                </a:solidFill>
              </a:rPr>
              <a:t> &amp; 4</a:t>
            </a:r>
            <a:r>
              <a:rPr lang="en-US" sz="1800" baseline="30000" dirty="0">
                <a:solidFill>
                  <a:schemeClr val="tx1"/>
                </a:solidFill>
              </a:rPr>
              <a:t>th</a:t>
            </a:r>
            <a:r>
              <a:rPr lang="en-US" sz="1800" dirty="0">
                <a:solidFill>
                  <a:schemeClr val="tx1"/>
                </a:solidFill>
              </a:rPr>
              <a:t> quarter 2021)</a:t>
            </a:r>
          </a:p>
          <a:p>
            <a:pPr marL="914400" lvl="1" indent="-457200">
              <a:spcBef>
                <a:spcPts val="600"/>
              </a:spcBef>
              <a:spcAft>
                <a:spcPts val="0"/>
              </a:spcAft>
              <a:buFont typeface="Arial" panose="020B0604020202020204" pitchFamily="34" charset="0"/>
              <a:buChar char="•"/>
            </a:pPr>
            <a:r>
              <a:rPr lang="en-US" sz="1400" b="0" dirty="0">
                <a:solidFill>
                  <a:schemeClr val="tx1"/>
                </a:solidFill>
              </a:rPr>
              <a:t>Self-employed individuals are not eligible for their own services and earnings</a:t>
            </a:r>
          </a:p>
          <a:p>
            <a:pPr marL="914400" lvl="1" indent="-457200">
              <a:spcBef>
                <a:spcPts val="600"/>
              </a:spcBef>
              <a:spcAft>
                <a:spcPts val="0"/>
              </a:spcAft>
              <a:buFont typeface="Arial" panose="020B0604020202020204" pitchFamily="34" charset="0"/>
              <a:buChar char="•"/>
            </a:pPr>
            <a:r>
              <a:rPr lang="en-US" sz="1400" b="0" dirty="0">
                <a:solidFill>
                  <a:schemeClr val="tx1"/>
                </a:solidFill>
              </a:rPr>
              <a:t>Household Employers are not eligible for the employee retention credit </a:t>
            </a:r>
            <a:r>
              <a:rPr lang="en-US" sz="1400" dirty="0">
                <a:solidFill>
                  <a:schemeClr val="tx1"/>
                </a:solidFill>
              </a:rPr>
              <a:t>with respect to their household employees</a:t>
            </a:r>
            <a:r>
              <a:rPr lang="en-US" sz="1400" b="0" dirty="0">
                <a:solidFill>
                  <a:schemeClr val="tx1"/>
                </a:solidFill>
              </a:rPr>
              <a:t> </a:t>
            </a:r>
          </a:p>
          <a:p>
            <a:pPr lvl="1"/>
            <a:endParaRPr lang="en-US" sz="1600" b="0" dirty="0">
              <a:solidFill>
                <a:schemeClr val="tx1"/>
              </a:solidFill>
            </a:endParaRPr>
          </a:p>
          <a:p>
            <a:endParaRPr lang="en-US" sz="2000" dirty="0">
              <a:solidFill>
                <a:schemeClr val="accent1"/>
              </a:solidFill>
            </a:endParaRPr>
          </a:p>
          <a:p>
            <a:pPr marL="457200" indent="-457200">
              <a:buFont typeface="+mj-lt"/>
              <a:buAutoNum type="arabicPeriod"/>
            </a:pPr>
            <a:endParaRPr lang="en-US" sz="2000" strike="sngStrike" dirty="0"/>
          </a:p>
        </p:txBody>
      </p:sp>
      <p:sp>
        <p:nvSpPr>
          <p:cNvPr id="5" name="Slide Number Placeholder 4">
            <a:extLst>
              <a:ext uri="{FF2B5EF4-FFF2-40B4-BE49-F238E27FC236}">
                <a16:creationId xmlns:a16="http://schemas.microsoft.com/office/drawing/2014/main" id="{8D5FA67A-89C7-42C0-8F5C-94A7B34D7A26}"/>
              </a:ext>
            </a:extLst>
          </p:cNvPr>
          <p:cNvSpPr>
            <a:spLocks noGrp="1"/>
          </p:cNvSpPr>
          <p:nvPr>
            <p:ph type="sldNum" sz="quarter" idx="12"/>
          </p:nvPr>
        </p:nvSpPr>
        <p:spPr/>
        <p:txBody>
          <a:bodyPr/>
          <a:lstStyle/>
          <a:p>
            <a:fld id="{781057C3-FDA3-B146-AA6C-F3C04E67C803}" type="slidenum">
              <a:rPr lang="en-US" smtClean="0"/>
              <a:t>38</a:t>
            </a:fld>
            <a:endParaRPr lang="en-US"/>
          </a:p>
        </p:txBody>
      </p:sp>
    </p:spTree>
    <p:extLst>
      <p:ext uri="{BB962C8B-B14F-4D97-AF65-F5344CB8AC3E}">
        <p14:creationId xmlns:p14="http://schemas.microsoft.com/office/powerpoint/2010/main" val="29663773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FEBE-8F28-4BEC-8662-C889CA19A6F9}"/>
              </a:ext>
            </a:extLst>
          </p:cNvPr>
          <p:cNvSpPr>
            <a:spLocks noGrp="1"/>
          </p:cNvSpPr>
          <p:nvPr>
            <p:ph type="title"/>
          </p:nvPr>
        </p:nvSpPr>
        <p:spPr>
          <a:xfrm>
            <a:off x="3500651" y="176421"/>
            <a:ext cx="8051470" cy="595547"/>
          </a:xfrm>
        </p:spPr>
        <p:txBody>
          <a:bodyPr/>
          <a:lstStyle/>
          <a:p>
            <a:r>
              <a:rPr lang="en-US" sz="3200" dirty="0">
                <a:solidFill>
                  <a:schemeClr val="tx2"/>
                </a:solidFill>
              </a:rPr>
              <a:t>Qualified</a:t>
            </a:r>
            <a:r>
              <a:rPr lang="en-US" sz="3200" dirty="0"/>
              <a:t> Wages</a:t>
            </a:r>
          </a:p>
        </p:txBody>
      </p:sp>
      <p:sp>
        <p:nvSpPr>
          <p:cNvPr id="3" name="Text Placeholder 2">
            <a:extLst>
              <a:ext uri="{FF2B5EF4-FFF2-40B4-BE49-F238E27FC236}">
                <a16:creationId xmlns:a16="http://schemas.microsoft.com/office/drawing/2014/main" id="{837DB019-0FD0-4331-99BC-59B5E884AB0B}"/>
              </a:ext>
            </a:extLst>
          </p:cNvPr>
          <p:cNvSpPr>
            <a:spLocks noGrp="1"/>
          </p:cNvSpPr>
          <p:nvPr>
            <p:ph type="body" idx="1"/>
          </p:nvPr>
        </p:nvSpPr>
        <p:spPr>
          <a:xfrm>
            <a:off x="457200" y="1265903"/>
            <a:ext cx="7962405" cy="4720739"/>
          </a:xfrm>
        </p:spPr>
        <p:txBody>
          <a:bodyPr/>
          <a:lstStyle/>
          <a:p>
            <a:pPr marL="365760" indent="-457200">
              <a:lnSpc>
                <a:spcPct val="100000"/>
              </a:lnSpc>
              <a:spcBef>
                <a:spcPts val="1200"/>
              </a:spcBef>
              <a:spcAft>
                <a:spcPts val="0"/>
              </a:spcAft>
            </a:pPr>
            <a:r>
              <a:rPr lang="en-US" sz="1800" u="sng" dirty="0">
                <a:solidFill>
                  <a:schemeClr val="tx2">
                    <a:lumMod val="75000"/>
                  </a:schemeClr>
                </a:solidFill>
              </a:rPr>
              <a:t>For 2020</a:t>
            </a:r>
            <a:r>
              <a:rPr lang="en-US" sz="1800" b="0" dirty="0">
                <a:solidFill>
                  <a:schemeClr val="tx2">
                    <a:lumMod val="75000"/>
                  </a:schemeClr>
                </a:solidFill>
              </a:rPr>
              <a:t>: </a:t>
            </a:r>
          </a:p>
          <a:p>
            <a:pPr>
              <a:lnSpc>
                <a:spcPct val="100000"/>
              </a:lnSpc>
              <a:spcBef>
                <a:spcPts val="1200"/>
              </a:spcBef>
              <a:spcAft>
                <a:spcPts val="0"/>
              </a:spcAft>
            </a:pPr>
            <a:r>
              <a:rPr lang="en-US" sz="1800" i="1" dirty="0">
                <a:solidFill>
                  <a:schemeClr val="tx2">
                    <a:lumMod val="75000"/>
                  </a:schemeClr>
                </a:solidFill>
              </a:rPr>
              <a:t>Employers with 100 or less FT employees: </a:t>
            </a:r>
          </a:p>
          <a:p>
            <a:pPr marL="356616" lvl="0" indent="-347472">
              <a:lnSpc>
                <a:spcPct val="100000"/>
              </a:lnSpc>
              <a:spcBef>
                <a:spcPts val="0"/>
              </a:spcBef>
              <a:spcAft>
                <a:spcPts val="0"/>
              </a:spcAft>
              <a:buFont typeface="Arial" panose="020B0604020202020204" pitchFamily="34" charset="0"/>
              <a:buChar char="•"/>
            </a:pPr>
            <a:r>
              <a:rPr lang="en-US" sz="1800" b="0" dirty="0">
                <a:solidFill>
                  <a:schemeClr val="tx1"/>
                </a:solidFill>
              </a:rPr>
              <a:t>Credit based on wages paid to </a:t>
            </a:r>
            <a:r>
              <a:rPr lang="en-US" sz="1800" b="0" i="1" dirty="0">
                <a:solidFill>
                  <a:schemeClr val="tx1"/>
                </a:solidFill>
              </a:rPr>
              <a:t>all</a:t>
            </a:r>
            <a:r>
              <a:rPr lang="en-US" sz="1800" b="0" dirty="0">
                <a:solidFill>
                  <a:schemeClr val="tx1"/>
                </a:solidFill>
              </a:rPr>
              <a:t> employees, regardless of whether they provided services </a:t>
            </a:r>
          </a:p>
          <a:p>
            <a:pPr marL="365760" indent="-457200">
              <a:lnSpc>
                <a:spcPct val="100000"/>
              </a:lnSpc>
              <a:spcBef>
                <a:spcPts val="1800"/>
              </a:spcBef>
              <a:spcAft>
                <a:spcPts val="0"/>
              </a:spcAft>
            </a:pPr>
            <a:r>
              <a:rPr lang="en-US" sz="1800" i="1" dirty="0">
                <a:solidFill>
                  <a:schemeClr val="tx1"/>
                </a:solidFill>
              </a:rPr>
              <a:t>Employer with more than 100 FT employees: </a:t>
            </a:r>
          </a:p>
          <a:p>
            <a:pPr marL="285750" indent="-285750">
              <a:lnSpc>
                <a:spcPct val="100000"/>
              </a:lnSpc>
              <a:spcBef>
                <a:spcPts val="0"/>
              </a:spcBef>
              <a:spcAft>
                <a:spcPts val="0"/>
              </a:spcAft>
              <a:buFont typeface="Arial" panose="020B0604020202020204" pitchFamily="34" charset="0"/>
              <a:buChar char="•"/>
            </a:pPr>
            <a:r>
              <a:rPr lang="en-US" sz="1800" b="0" dirty="0">
                <a:solidFill>
                  <a:schemeClr val="tx1"/>
                </a:solidFill>
              </a:rPr>
              <a:t>Credit is based on wages paid only to employees who did not provide services </a:t>
            </a:r>
            <a:r>
              <a:rPr lang="en-US" sz="1800" b="0" dirty="0">
                <a:solidFill>
                  <a:schemeClr val="tx2">
                    <a:lumMod val="75000"/>
                  </a:schemeClr>
                </a:solidFill>
              </a:rPr>
              <a:t>due to a suspension or decline in gross receipts</a:t>
            </a:r>
          </a:p>
          <a:p>
            <a:pPr marL="365760" indent="-457200">
              <a:lnSpc>
                <a:spcPct val="100000"/>
              </a:lnSpc>
              <a:spcBef>
                <a:spcPts val="1200"/>
              </a:spcBef>
              <a:spcAft>
                <a:spcPts val="0"/>
              </a:spcAft>
            </a:pPr>
            <a:r>
              <a:rPr lang="en-US" sz="1800" u="sng" dirty="0">
                <a:solidFill>
                  <a:schemeClr val="tx1"/>
                </a:solidFill>
              </a:rPr>
              <a:t>For 2021: </a:t>
            </a:r>
          </a:p>
          <a:p>
            <a:pPr marL="285750" indent="-285750">
              <a:lnSpc>
                <a:spcPct val="100000"/>
              </a:lnSpc>
              <a:spcBef>
                <a:spcPts val="1200"/>
              </a:spcBef>
              <a:spcAft>
                <a:spcPts val="0"/>
              </a:spcAft>
              <a:buFont typeface="Arial" panose="020B0604020202020204" pitchFamily="34" charset="0"/>
              <a:buChar char="•"/>
            </a:pPr>
            <a:r>
              <a:rPr lang="en-US" sz="1800" b="0" dirty="0">
                <a:solidFill>
                  <a:schemeClr val="tx2">
                    <a:lumMod val="75000"/>
                  </a:schemeClr>
                </a:solidFill>
              </a:rPr>
              <a:t>The threshold changed to 500 or less FT employees or more than 500 FT employees</a:t>
            </a:r>
          </a:p>
          <a:p>
            <a:pPr>
              <a:lnSpc>
                <a:spcPct val="100000"/>
              </a:lnSpc>
              <a:spcBef>
                <a:spcPts val="0"/>
              </a:spcBef>
              <a:spcAft>
                <a:spcPts val="0"/>
              </a:spcAft>
            </a:pPr>
            <a:endParaRPr lang="en-US" sz="1800" b="0" dirty="0">
              <a:solidFill>
                <a:schemeClr val="tx2">
                  <a:lumMod val="75000"/>
                </a:schemeClr>
              </a:solidFill>
            </a:endParaRPr>
          </a:p>
          <a:p>
            <a:pPr marL="285750" indent="-285750">
              <a:lnSpc>
                <a:spcPct val="100000"/>
              </a:lnSpc>
              <a:spcBef>
                <a:spcPts val="0"/>
              </a:spcBef>
              <a:spcAft>
                <a:spcPts val="0"/>
              </a:spcAft>
              <a:buFont typeface="Arial" panose="020B0604020202020204" pitchFamily="34" charset="0"/>
              <a:buChar char="•"/>
            </a:pPr>
            <a:r>
              <a:rPr lang="en-US" sz="1800" b="0" dirty="0">
                <a:solidFill>
                  <a:schemeClr val="tx2">
                    <a:lumMod val="75000"/>
                  </a:schemeClr>
                </a:solidFill>
              </a:rPr>
              <a:t>Severely financially distressed employer </a:t>
            </a:r>
            <a:endParaRPr lang="en-US" sz="1800" b="0" dirty="0">
              <a:solidFill>
                <a:schemeClr val="tx2">
                  <a:lumMod val="75000"/>
                </a:schemeClr>
              </a:solidFill>
              <a:highlight>
                <a:srgbClr val="FFFF00"/>
              </a:highlight>
            </a:endParaRPr>
          </a:p>
          <a:p>
            <a:pPr marL="800100" lvl="1" indent="-342900">
              <a:lnSpc>
                <a:spcPct val="100000"/>
              </a:lnSpc>
              <a:spcBef>
                <a:spcPts val="0"/>
              </a:spcBef>
              <a:spcAft>
                <a:spcPts val="0"/>
              </a:spcAft>
              <a:buFont typeface="Arial" panose="020B0604020202020204" pitchFamily="34" charset="0"/>
              <a:buChar char="•"/>
            </a:pPr>
            <a:r>
              <a:rPr lang="en-US" sz="1800" dirty="0">
                <a:solidFill>
                  <a:schemeClr val="tx2">
                    <a:lumMod val="75000"/>
                  </a:schemeClr>
                </a:solidFill>
              </a:rPr>
              <a:t>Credit is based on wages paid to all employees</a:t>
            </a:r>
            <a:endParaRPr lang="en-US" sz="1400" b="0" dirty="0">
              <a:solidFill>
                <a:srgbClr val="FF0000"/>
              </a:solidFill>
            </a:endParaRPr>
          </a:p>
          <a:p>
            <a:pPr>
              <a:lnSpc>
                <a:spcPct val="100000"/>
              </a:lnSpc>
              <a:spcBef>
                <a:spcPts val="0"/>
              </a:spcBef>
              <a:spcAft>
                <a:spcPts val="0"/>
              </a:spcAft>
            </a:pPr>
            <a:endParaRPr lang="en-US" sz="1800" b="0" dirty="0">
              <a:solidFill>
                <a:schemeClr val="tx2">
                  <a:lumMod val="75000"/>
                </a:schemeClr>
              </a:solidFill>
              <a:highlight>
                <a:srgbClr val="ECECEB"/>
              </a:highlight>
            </a:endParaRPr>
          </a:p>
        </p:txBody>
      </p:sp>
      <p:sp>
        <p:nvSpPr>
          <p:cNvPr id="5" name="Slide Number Placeholder 4">
            <a:extLst>
              <a:ext uri="{FF2B5EF4-FFF2-40B4-BE49-F238E27FC236}">
                <a16:creationId xmlns:a16="http://schemas.microsoft.com/office/drawing/2014/main" id="{F1AB832E-63E2-4D20-AD26-6B40381B9359}"/>
              </a:ext>
            </a:extLst>
          </p:cNvPr>
          <p:cNvSpPr>
            <a:spLocks noGrp="1"/>
          </p:cNvSpPr>
          <p:nvPr>
            <p:ph type="sldNum" sz="quarter" idx="12"/>
          </p:nvPr>
        </p:nvSpPr>
        <p:spPr/>
        <p:txBody>
          <a:bodyPr/>
          <a:lstStyle/>
          <a:p>
            <a:fld id="{781057C3-FDA3-B146-AA6C-F3C04E67C803}" type="slidenum">
              <a:rPr lang="en-US" smtClean="0"/>
              <a:t>39</a:t>
            </a:fld>
            <a:endParaRPr lang="en-US"/>
          </a:p>
        </p:txBody>
      </p:sp>
    </p:spTree>
    <p:extLst>
      <p:ext uri="{BB962C8B-B14F-4D97-AF65-F5344CB8AC3E}">
        <p14:creationId xmlns:p14="http://schemas.microsoft.com/office/powerpoint/2010/main" val="2824892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229600" cy="4859301"/>
          </a:xfrm>
        </p:spPr>
        <p:txBody>
          <a:bodyPr/>
          <a:lstStyle/>
          <a:p>
            <a:r>
              <a:rPr lang="en-US" sz="2400" dirty="0"/>
              <a:t>Recent Tax Laws</a:t>
            </a:r>
          </a:p>
          <a:p>
            <a:pPr lvl="2"/>
            <a:r>
              <a:rPr lang="en-US" sz="2400" dirty="0">
                <a:solidFill>
                  <a:schemeClr val="tx1"/>
                </a:solidFill>
              </a:rPr>
              <a:t>Consolidated Appropriations Act, 2021</a:t>
            </a:r>
          </a:p>
          <a:p>
            <a:pPr lvl="3"/>
            <a:r>
              <a:rPr lang="en-US" sz="2400" dirty="0">
                <a:solidFill>
                  <a:schemeClr val="tx1"/>
                </a:solidFill>
              </a:rPr>
              <a:t>PL 116-260</a:t>
            </a:r>
          </a:p>
          <a:p>
            <a:pPr lvl="3"/>
            <a:r>
              <a:rPr lang="en-US" sz="2400" dirty="0">
                <a:solidFill>
                  <a:schemeClr val="tx1"/>
                </a:solidFill>
              </a:rPr>
              <a:t>Enacted December 27, 2020</a:t>
            </a:r>
          </a:p>
          <a:p>
            <a:pPr lvl="2"/>
            <a:r>
              <a:rPr lang="en-US" sz="2400" dirty="0">
                <a:solidFill>
                  <a:schemeClr val="tx1"/>
                </a:solidFill>
              </a:rPr>
              <a:t>American Rescue Plan Act (ARP)</a:t>
            </a:r>
          </a:p>
          <a:p>
            <a:pPr lvl="3"/>
            <a:r>
              <a:rPr lang="en-US" sz="2400" dirty="0">
                <a:solidFill>
                  <a:schemeClr val="tx1"/>
                </a:solidFill>
              </a:rPr>
              <a:t>PL 117-2</a:t>
            </a:r>
          </a:p>
          <a:p>
            <a:pPr lvl="3"/>
            <a:r>
              <a:rPr lang="en-US" sz="2400" dirty="0">
                <a:solidFill>
                  <a:schemeClr val="tx1"/>
                </a:solidFill>
              </a:rPr>
              <a:t>Enacted March 11, 2021</a:t>
            </a:r>
          </a:p>
        </p:txBody>
      </p:sp>
      <p:sp>
        <p:nvSpPr>
          <p:cNvPr id="4" name="Slide Number Placeholder 3">
            <a:extLst>
              <a:ext uri="{FF2B5EF4-FFF2-40B4-BE49-F238E27FC236}">
                <a16:creationId xmlns:a16="http://schemas.microsoft.com/office/drawing/2014/main" id="{A11922DB-C889-4EB5-B219-A6F945C4E89A}"/>
              </a:ext>
            </a:extLst>
          </p:cNvPr>
          <p:cNvSpPr>
            <a:spLocks noGrp="1"/>
          </p:cNvSpPr>
          <p:nvPr>
            <p:ph type="sldNum" sz="quarter" idx="12"/>
          </p:nvPr>
        </p:nvSpPr>
        <p:spPr/>
        <p:txBody>
          <a:bodyPr/>
          <a:lstStyle/>
          <a:p>
            <a:fld id="{781057C3-FDA3-B146-AA6C-F3C04E67C803}" type="slidenum">
              <a:rPr lang="en-US" smtClean="0"/>
              <a:t>4</a:t>
            </a:fld>
            <a:endParaRPr lang="en-US"/>
          </a:p>
        </p:txBody>
      </p:sp>
    </p:spTree>
    <p:extLst>
      <p:ext uri="{BB962C8B-B14F-4D97-AF65-F5344CB8AC3E}">
        <p14:creationId xmlns:p14="http://schemas.microsoft.com/office/powerpoint/2010/main" val="863612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A24C4-1582-4BED-ACEF-005A8442F9CA}"/>
              </a:ext>
            </a:extLst>
          </p:cNvPr>
          <p:cNvSpPr>
            <a:spLocks noGrp="1"/>
          </p:cNvSpPr>
          <p:nvPr>
            <p:ph type="title"/>
          </p:nvPr>
        </p:nvSpPr>
        <p:spPr>
          <a:xfrm>
            <a:off x="3214048" y="118712"/>
            <a:ext cx="8229600" cy="704248"/>
          </a:xfrm>
        </p:spPr>
        <p:txBody>
          <a:bodyPr/>
          <a:lstStyle/>
          <a:p>
            <a:r>
              <a:rPr lang="en-US" sz="3200" dirty="0"/>
              <a:t>Claiming the credit</a:t>
            </a:r>
          </a:p>
        </p:txBody>
      </p:sp>
      <p:sp>
        <p:nvSpPr>
          <p:cNvPr id="3" name="Text Placeholder 2">
            <a:extLst>
              <a:ext uri="{FF2B5EF4-FFF2-40B4-BE49-F238E27FC236}">
                <a16:creationId xmlns:a16="http://schemas.microsoft.com/office/drawing/2014/main" id="{7605E23B-285C-4513-BFC7-DD114DE2D88C}"/>
              </a:ext>
            </a:extLst>
          </p:cNvPr>
          <p:cNvSpPr>
            <a:spLocks noGrp="1"/>
          </p:cNvSpPr>
          <p:nvPr>
            <p:ph type="body" idx="1"/>
          </p:nvPr>
        </p:nvSpPr>
        <p:spPr>
          <a:xfrm>
            <a:off x="384858" y="1300369"/>
            <a:ext cx="8374284" cy="3997692"/>
          </a:xfrm>
        </p:spPr>
        <p:txBody>
          <a:bodyPr/>
          <a:lstStyle/>
          <a:p>
            <a:pPr marL="342900" indent="-342900">
              <a:lnSpc>
                <a:spcPct val="100000"/>
              </a:lnSpc>
              <a:buFont typeface="Arial" panose="020B0604020202020204" pitchFamily="34" charset="0"/>
              <a:buChar char="•"/>
            </a:pPr>
            <a:r>
              <a:rPr lang="en-US" sz="2100" b="0" dirty="0">
                <a:solidFill>
                  <a:schemeClr val="tx1"/>
                </a:solidFill>
              </a:rPr>
              <a:t>Report qualified wages and credits for each calendar quarter on federal employment tax return.</a:t>
            </a:r>
          </a:p>
          <a:p>
            <a:pPr marL="342900" indent="-342900">
              <a:lnSpc>
                <a:spcPct val="100000"/>
              </a:lnSpc>
              <a:buFont typeface="Arial" panose="020B0604020202020204" pitchFamily="34" charset="0"/>
              <a:buChar char="•"/>
            </a:pPr>
            <a:r>
              <a:rPr lang="en-US" sz="2100" b="0" dirty="0">
                <a:solidFill>
                  <a:schemeClr val="tx1"/>
                </a:solidFill>
              </a:rPr>
              <a:t>Tax credit may be claimed against the employer share of Social Security tax for wages paid 3/13/2020 – 6/302021 and against employer share of Medicare tax for wages paid 7/1/2021-12/31/2021.</a:t>
            </a:r>
          </a:p>
          <a:p>
            <a:pPr marL="342900" indent="-342900">
              <a:lnSpc>
                <a:spcPct val="100000"/>
              </a:lnSpc>
              <a:buFont typeface="Arial" panose="020B0604020202020204" pitchFamily="34" charset="0"/>
              <a:buChar char="•"/>
            </a:pPr>
            <a:r>
              <a:rPr lang="en-US" sz="2100" b="0" dirty="0">
                <a:solidFill>
                  <a:schemeClr val="tx1"/>
                </a:solidFill>
              </a:rPr>
              <a:t>Tax credit is refundable, and the employer may reduce employment tax deposits in anticipation of the credit.</a:t>
            </a:r>
          </a:p>
          <a:p>
            <a:pPr marL="342900" indent="-342900">
              <a:lnSpc>
                <a:spcPct val="100000"/>
              </a:lnSpc>
              <a:buFont typeface="Arial" panose="020B0604020202020204" pitchFamily="34" charset="0"/>
              <a:buChar char="•"/>
            </a:pPr>
            <a:r>
              <a:rPr lang="en-US" sz="2100" b="0" dirty="0">
                <a:solidFill>
                  <a:schemeClr val="tx1"/>
                </a:solidFill>
              </a:rPr>
              <a:t>If credit exceeds payroll deposit</a:t>
            </a:r>
            <a:r>
              <a:rPr lang="en-US" sz="2100" b="0" dirty="0">
                <a:solidFill>
                  <a:schemeClr val="tx2">
                    <a:lumMod val="75000"/>
                  </a:schemeClr>
                </a:solidFill>
              </a:rPr>
              <a:t>s, small</a:t>
            </a:r>
            <a:r>
              <a:rPr lang="en-US" sz="2100" b="0" dirty="0">
                <a:solidFill>
                  <a:schemeClr val="tx1"/>
                </a:solidFill>
              </a:rPr>
              <a:t> employers may </a:t>
            </a:r>
            <a:r>
              <a:rPr lang="en-US" sz="2100" b="0" dirty="0">
                <a:solidFill>
                  <a:schemeClr val="tx2">
                    <a:lumMod val="75000"/>
                  </a:schemeClr>
                </a:solidFill>
              </a:rPr>
              <a:t>request an </a:t>
            </a:r>
            <a:r>
              <a:rPr lang="en-US" sz="2100" b="0" dirty="0">
                <a:solidFill>
                  <a:schemeClr val="tx1"/>
                </a:solidFill>
              </a:rPr>
              <a:t>advance refund per Form 7200, Advance Payment of Employer Credits Due To COVID-19.</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046A48E3-A315-431F-B0FC-69F3FAA5F0C8}"/>
              </a:ext>
            </a:extLst>
          </p:cNvPr>
          <p:cNvSpPr>
            <a:spLocks noGrp="1"/>
          </p:cNvSpPr>
          <p:nvPr>
            <p:ph type="sldNum" sz="quarter" idx="12"/>
          </p:nvPr>
        </p:nvSpPr>
        <p:spPr/>
        <p:txBody>
          <a:bodyPr/>
          <a:lstStyle/>
          <a:p>
            <a:fld id="{781057C3-FDA3-B146-AA6C-F3C04E67C803}" type="slidenum">
              <a:rPr lang="en-US" smtClean="0"/>
              <a:t>40</a:t>
            </a:fld>
            <a:endParaRPr lang="en-US"/>
          </a:p>
        </p:txBody>
      </p:sp>
    </p:spTree>
    <p:extLst>
      <p:ext uri="{BB962C8B-B14F-4D97-AF65-F5344CB8AC3E}">
        <p14:creationId xmlns:p14="http://schemas.microsoft.com/office/powerpoint/2010/main" val="3966267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EF4B-118B-4FFB-8A64-E4C26D717450}"/>
              </a:ext>
            </a:extLst>
          </p:cNvPr>
          <p:cNvSpPr>
            <a:spLocks noGrp="1"/>
          </p:cNvSpPr>
          <p:nvPr>
            <p:ph type="title"/>
          </p:nvPr>
        </p:nvSpPr>
        <p:spPr>
          <a:xfrm>
            <a:off x="3309583" y="168366"/>
            <a:ext cx="8229600" cy="654594"/>
          </a:xfrm>
        </p:spPr>
        <p:txBody>
          <a:bodyPr/>
          <a:lstStyle/>
          <a:p>
            <a:r>
              <a:rPr lang="en-US" sz="2800" dirty="0"/>
              <a:t>Impact of other credit provisions</a:t>
            </a:r>
          </a:p>
        </p:txBody>
      </p:sp>
      <p:sp>
        <p:nvSpPr>
          <p:cNvPr id="3" name="Text Placeholder 2">
            <a:extLst>
              <a:ext uri="{FF2B5EF4-FFF2-40B4-BE49-F238E27FC236}">
                <a16:creationId xmlns:a16="http://schemas.microsoft.com/office/drawing/2014/main" id="{8780F23D-0365-4E37-8A8C-17B1224ADBC5}"/>
              </a:ext>
            </a:extLst>
          </p:cNvPr>
          <p:cNvSpPr>
            <a:spLocks noGrp="1"/>
          </p:cNvSpPr>
          <p:nvPr>
            <p:ph type="body" idx="1"/>
          </p:nvPr>
        </p:nvSpPr>
        <p:spPr>
          <a:xfrm>
            <a:off x="548640" y="1283323"/>
            <a:ext cx="8229600" cy="3741783"/>
          </a:xfrm>
        </p:spPr>
        <p:txBody>
          <a:bodyPr/>
          <a:lstStyle/>
          <a:p>
            <a:r>
              <a:rPr lang="en-US" u="sng" dirty="0">
                <a:solidFill>
                  <a:schemeClr val="tx1"/>
                </a:solidFill>
              </a:rPr>
              <a:t>Small Business Loan – Paycheck Protection Program (PPP) </a:t>
            </a:r>
          </a:p>
          <a:p>
            <a:r>
              <a:rPr lang="en-US" b="0" dirty="0">
                <a:solidFill>
                  <a:schemeClr val="tx1"/>
                </a:solidFill>
              </a:rPr>
              <a:t>Retroactive to the March 27, 2020, enactment of the CARES Act, the law now allows employers who received Paycheck Protection Program (PPP) loans to claim the ERC for qualified wages that are not considered as payroll costs in obtaining forgiveness of a PPP loan</a:t>
            </a:r>
          </a:p>
        </p:txBody>
      </p:sp>
      <p:sp>
        <p:nvSpPr>
          <p:cNvPr id="5" name="Slide Number Placeholder 4">
            <a:extLst>
              <a:ext uri="{FF2B5EF4-FFF2-40B4-BE49-F238E27FC236}">
                <a16:creationId xmlns:a16="http://schemas.microsoft.com/office/drawing/2014/main" id="{C6F5676A-26F7-4772-8408-F978EC11185A}"/>
              </a:ext>
            </a:extLst>
          </p:cNvPr>
          <p:cNvSpPr>
            <a:spLocks noGrp="1"/>
          </p:cNvSpPr>
          <p:nvPr>
            <p:ph type="sldNum" sz="quarter" idx="12"/>
          </p:nvPr>
        </p:nvSpPr>
        <p:spPr/>
        <p:txBody>
          <a:bodyPr/>
          <a:lstStyle/>
          <a:p>
            <a:fld id="{781057C3-FDA3-B146-AA6C-F3C04E67C803}" type="slidenum">
              <a:rPr lang="en-US" smtClean="0"/>
              <a:t>41</a:t>
            </a:fld>
            <a:endParaRPr lang="en-US"/>
          </a:p>
        </p:txBody>
      </p:sp>
    </p:spTree>
    <p:extLst>
      <p:ext uri="{BB962C8B-B14F-4D97-AF65-F5344CB8AC3E}">
        <p14:creationId xmlns:p14="http://schemas.microsoft.com/office/powerpoint/2010/main" val="30187486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EF4B-118B-4FFB-8A64-E4C26D717450}"/>
              </a:ext>
            </a:extLst>
          </p:cNvPr>
          <p:cNvSpPr>
            <a:spLocks noGrp="1"/>
          </p:cNvSpPr>
          <p:nvPr>
            <p:ph type="title"/>
          </p:nvPr>
        </p:nvSpPr>
        <p:spPr>
          <a:xfrm>
            <a:off x="3041136" y="-177421"/>
            <a:ext cx="8229600" cy="844617"/>
          </a:xfrm>
        </p:spPr>
        <p:txBody>
          <a:bodyPr/>
          <a:lstStyle/>
          <a:p>
            <a:r>
              <a:rPr lang="en-US" sz="2400" dirty="0"/>
              <a:t>Impact of other credit provisions – ARPA</a:t>
            </a:r>
          </a:p>
        </p:txBody>
      </p:sp>
      <p:sp>
        <p:nvSpPr>
          <p:cNvPr id="3" name="Text Placeholder 2">
            <a:extLst>
              <a:ext uri="{FF2B5EF4-FFF2-40B4-BE49-F238E27FC236}">
                <a16:creationId xmlns:a16="http://schemas.microsoft.com/office/drawing/2014/main" id="{8780F23D-0365-4E37-8A8C-17B1224ADBC5}"/>
              </a:ext>
            </a:extLst>
          </p:cNvPr>
          <p:cNvSpPr>
            <a:spLocks noGrp="1"/>
          </p:cNvSpPr>
          <p:nvPr>
            <p:ph type="body" idx="1"/>
          </p:nvPr>
        </p:nvSpPr>
        <p:spPr>
          <a:xfrm>
            <a:off x="769256" y="2091394"/>
            <a:ext cx="8229600" cy="3843383"/>
          </a:xfrm>
        </p:spPr>
        <p:txBody>
          <a:bodyPr/>
          <a:lstStyle/>
          <a:p>
            <a:pPr>
              <a:lnSpc>
                <a:spcPct val="100000"/>
              </a:lnSpc>
              <a:spcBef>
                <a:spcPts val="1200"/>
              </a:spcBef>
              <a:spcAft>
                <a:spcPts val="0"/>
              </a:spcAft>
            </a:pPr>
            <a:endParaRPr lang="en-US" sz="2000" b="0" dirty="0">
              <a:solidFill>
                <a:schemeClr val="tx1"/>
              </a:solidFill>
            </a:endParaRPr>
          </a:p>
          <a:p>
            <a:pPr marL="342900" indent="-342900">
              <a:buFont typeface="Arial" panose="020B0604020202020204" pitchFamily="34" charset="0"/>
              <a:buChar char="•"/>
            </a:pPr>
            <a:endParaRPr lang="en-US" b="0" dirty="0">
              <a:solidFill>
                <a:schemeClr val="tx1"/>
              </a:solidFill>
            </a:endParaRPr>
          </a:p>
          <a:p>
            <a:pPr marL="342900" indent="-342900">
              <a:buFont typeface="Arial" panose="020B0604020202020204" pitchFamily="34" charset="0"/>
              <a:buChar char="•"/>
            </a:pPr>
            <a:endParaRPr lang="en-US" b="0" dirty="0">
              <a:solidFill>
                <a:schemeClr val="tx1"/>
              </a:solidFill>
            </a:endParaRPr>
          </a:p>
        </p:txBody>
      </p:sp>
      <p:sp>
        <p:nvSpPr>
          <p:cNvPr id="7" name="Rectangle 6">
            <a:extLst>
              <a:ext uri="{FF2B5EF4-FFF2-40B4-BE49-F238E27FC236}">
                <a16:creationId xmlns:a16="http://schemas.microsoft.com/office/drawing/2014/main" id="{2036A22E-AA3E-4B5A-82A1-3B057402C2FD}"/>
              </a:ext>
            </a:extLst>
          </p:cNvPr>
          <p:cNvSpPr/>
          <p:nvPr/>
        </p:nvSpPr>
        <p:spPr>
          <a:xfrm>
            <a:off x="372998" y="1519914"/>
            <a:ext cx="8229599" cy="3046988"/>
          </a:xfrm>
          <a:prstGeom prst="rect">
            <a:avLst/>
          </a:prstGeom>
        </p:spPr>
        <p:txBody>
          <a:bodyPr wrap="square">
            <a:spAutoFit/>
          </a:bodyPr>
          <a:lstStyle/>
          <a:p>
            <a:r>
              <a:rPr lang="en-US" sz="2400" dirty="0"/>
              <a:t>Employer cannot claim the ERC for wages taken into account for purposes of the following grants:</a:t>
            </a:r>
          </a:p>
          <a:p>
            <a:pPr marL="628650" lvl="1" indent="-285750">
              <a:buFont typeface="Arial" panose="020B0604020202020204" pitchFamily="34" charset="0"/>
              <a:buChar char="•"/>
            </a:pPr>
            <a:r>
              <a:rPr lang="en-US" sz="2400" dirty="0"/>
              <a:t>Shuttered Venue Operator Grant under section 324 of the Economic Aid to Hard-Hit Small Businesses, Nonprofits and Venues Act;</a:t>
            </a:r>
          </a:p>
          <a:p>
            <a:pPr marL="628650" lvl="1" indent="-285750">
              <a:buFont typeface="Arial" panose="020B0604020202020204" pitchFamily="34" charset="0"/>
              <a:buChar char="•"/>
            </a:pPr>
            <a:r>
              <a:rPr lang="en-US" sz="2400" dirty="0"/>
              <a:t>Restaurant revitalization grants under section 5003 of the American Rescue Plan Act of 2021; or </a:t>
            </a:r>
          </a:p>
          <a:p>
            <a:pPr marL="628650" lvl="1" indent="-285750">
              <a:buFont typeface="Arial" panose="020B0604020202020204" pitchFamily="34" charset="0"/>
              <a:buChar char="•"/>
            </a:pPr>
            <a:r>
              <a:rPr lang="en-US" sz="2400" dirty="0"/>
              <a:t>PPP loans</a:t>
            </a:r>
          </a:p>
        </p:txBody>
      </p:sp>
      <p:sp>
        <p:nvSpPr>
          <p:cNvPr id="5" name="Slide Number Placeholder 4">
            <a:extLst>
              <a:ext uri="{FF2B5EF4-FFF2-40B4-BE49-F238E27FC236}">
                <a16:creationId xmlns:a16="http://schemas.microsoft.com/office/drawing/2014/main" id="{3BD52E61-C6A9-4035-9A88-2EFCEC5E7C3A}"/>
              </a:ext>
            </a:extLst>
          </p:cNvPr>
          <p:cNvSpPr>
            <a:spLocks noGrp="1"/>
          </p:cNvSpPr>
          <p:nvPr>
            <p:ph type="sldNum" sz="quarter" idx="12"/>
          </p:nvPr>
        </p:nvSpPr>
        <p:spPr/>
        <p:txBody>
          <a:bodyPr/>
          <a:lstStyle/>
          <a:p>
            <a:fld id="{781057C3-FDA3-B146-AA6C-F3C04E67C803}" type="slidenum">
              <a:rPr lang="en-US" smtClean="0"/>
              <a:t>42</a:t>
            </a:fld>
            <a:endParaRPr lang="en-US"/>
          </a:p>
        </p:txBody>
      </p:sp>
    </p:spTree>
    <p:extLst>
      <p:ext uri="{BB962C8B-B14F-4D97-AF65-F5344CB8AC3E}">
        <p14:creationId xmlns:p14="http://schemas.microsoft.com/office/powerpoint/2010/main" val="26562704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EEF4B-118B-4FFB-8A64-E4C26D717450}"/>
              </a:ext>
            </a:extLst>
          </p:cNvPr>
          <p:cNvSpPr>
            <a:spLocks noGrp="1"/>
          </p:cNvSpPr>
          <p:nvPr>
            <p:ph type="title"/>
          </p:nvPr>
        </p:nvSpPr>
        <p:spPr>
          <a:xfrm>
            <a:off x="3188947" y="0"/>
            <a:ext cx="8229600" cy="844617"/>
          </a:xfrm>
        </p:spPr>
        <p:txBody>
          <a:bodyPr/>
          <a:lstStyle/>
          <a:p>
            <a:r>
              <a:rPr lang="en-US" sz="2800" dirty="0"/>
              <a:t>Impact of other credit provision</a:t>
            </a:r>
            <a:r>
              <a:rPr lang="en-US" sz="3200" dirty="0"/>
              <a:t>s</a:t>
            </a:r>
          </a:p>
        </p:txBody>
      </p:sp>
      <p:sp>
        <p:nvSpPr>
          <p:cNvPr id="3" name="Text Placeholder 2">
            <a:extLst>
              <a:ext uri="{FF2B5EF4-FFF2-40B4-BE49-F238E27FC236}">
                <a16:creationId xmlns:a16="http://schemas.microsoft.com/office/drawing/2014/main" id="{8780F23D-0365-4E37-8A8C-17B1224ADBC5}"/>
              </a:ext>
            </a:extLst>
          </p:cNvPr>
          <p:cNvSpPr>
            <a:spLocks noGrp="1"/>
          </p:cNvSpPr>
          <p:nvPr>
            <p:ph type="body" idx="1"/>
          </p:nvPr>
        </p:nvSpPr>
        <p:spPr>
          <a:xfrm>
            <a:off x="769256" y="1734457"/>
            <a:ext cx="8229600" cy="4529183"/>
          </a:xfrm>
        </p:spPr>
        <p:txBody>
          <a:bodyPr/>
          <a:lstStyle/>
          <a:p>
            <a:pPr marL="342900" indent="-342900">
              <a:lnSpc>
                <a:spcPct val="100000"/>
              </a:lnSpc>
              <a:spcBef>
                <a:spcPts val="1200"/>
              </a:spcBef>
              <a:spcAft>
                <a:spcPts val="0"/>
              </a:spcAft>
              <a:buFont typeface="Arial" panose="020B0604020202020204" pitchFamily="34" charset="0"/>
              <a:buChar char="•"/>
            </a:pPr>
            <a:r>
              <a:rPr lang="en-US" sz="2000" b="0" dirty="0">
                <a:solidFill>
                  <a:schemeClr val="tx1"/>
                </a:solidFill>
              </a:rPr>
              <a:t>41    Credit for increasing research activities</a:t>
            </a:r>
          </a:p>
          <a:p>
            <a:pPr marL="342900" indent="-342900">
              <a:lnSpc>
                <a:spcPct val="100000"/>
              </a:lnSpc>
              <a:spcBef>
                <a:spcPts val="1200"/>
              </a:spcBef>
              <a:spcAft>
                <a:spcPts val="0"/>
              </a:spcAft>
              <a:buFont typeface="Arial" panose="020B0604020202020204" pitchFamily="34" charset="0"/>
              <a:buChar char="•"/>
            </a:pPr>
            <a:r>
              <a:rPr lang="en-US" sz="2000" b="0" dirty="0">
                <a:solidFill>
                  <a:schemeClr val="tx1"/>
                </a:solidFill>
              </a:rPr>
              <a:t>45A  Indian Employment Credit</a:t>
            </a:r>
          </a:p>
          <a:p>
            <a:pPr marL="342900" indent="-342900">
              <a:lnSpc>
                <a:spcPct val="100000"/>
              </a:lnSpc>
              <a:spcBef>
                <a:spcPts val="1200"/>
              </a:spcBef>
              <a:spcAft>
                <a:spcPts val="0"/>
              </a:spcAft>
              <a:buFont typeface="Arial" panose="020B0604020202020204" pitchFamily="34" charset="0"/>
              <a:buChar char="•"/>
            </a:pPr>
            <a:r>
              <a:rPr lang="en-US" sz="2000" b="0" dirty="0">
                <a:solidFill>
                  <a:schemeClr val="tx1"/>
                </a:solidFill>
              </a:rPr>
              <a:t>45P  Employer wage credit for members of uniformed services</a:t>
            </a:r>
          </a:p>
          <a:p>
            <a:pPr marL="342900" indent="-342900">
              <a:lnSpc>
                <a:spcPct val="100000"/>
              </a:lnSpc>
              <a:spcBef>
                <a:spcPts val="1200"/>
              </a:spcBef>
              <a:spcAft>
                <a:spcPts val="0"/>
              </a:spcAft>
              <a:buFont typeface="Arial" panose="020B0604020202020204" pitchFamily="34" charset="0"/>
              <a:buChar char="•"/>
            </a:pPr>
            <a:r>
              <a:rPr lang="en-US" sz="2000" b="0" dirty="0">
                <a:solidFill>
                  <a:schemeClr val="tx1"/>
                </a:solidFill>
              </a:rPr>
              <a:t>45S  Employer credit for paid family and medical leave</a:t>
            </a:r>
          </a:p>
          <a:p>
            <a:pPr marL="342900" indent="-342900">
              <a:lnSpc>
                <a:spcPct val="100000"/>
              </a:lnSpc>
              <a:spcBef>
                <a:spcPts val="1200"/>
              </a:spcBef>
              <a:spcAft>
                <a:spcPts val="0"/>
              </a:spcAft>
              <a:buFont typeface="Arial" panose="020B0604020202020204" pitchFamily="34" charset="0"/>
              <a:buChar char="•"/>
            </a:pPr>
            <a:r>
              <a:rPr lang="en-US" sz="2000" b="0" dirty="0">
                <a:solidFill>
                  <a:schemeClr val="tx1"/>
                </a:solidFill>
              </a:rPr>
              <a:t>51    Amount of credit (Amount of Work Opportunity Credit) </a:t>
            </a:r>
          </a:p>
          <a:p>
            <a:pPr marL="342900" indent="-342900">
              <a:lnSpc>
                <a:spcPct val="100000"/>
              </a:lnSpc>
              <a:spcBef>
                <a:spcPts val="1200"/>
              </a:spcBef>
              <a:spcAft>
                <a:spcPts val="0"/>
              </a:spcAft>
              <a:buFont typeface="Arial" panose="020B0604020202020204" pitchFamily="34" charset="0"/>
              <a:buChar char="•"/>
            </a:pPr>
            <a:r>
              <a:rPr lang="en-US" sz="2000" b="0" dirty="0">
                <a:solidFill>
                  <a:schemeClr val="tx1"/>
                </a:solidFill>
              </a:rPr>
              <a:t>1396   Empowerment zone employment credit</a:t>
            </a:r>
          </a:p>
          <a:p>
            <a:pPr marL="342900" indent="-342900">
              <a:lnSpc>
                <a:spcPct val="100000"/>
              </a:lnSpc>
              <a:spcBef>
                <a:spcPts val="1200"/>
              </a:spcBef>
              <a:spcAft>
                <a:spcPts val="0"/>
              </a:spcAft>
              <a:buFont typeface="Arial" panose="020B0604020202020204" pitchFamily="34" charset="0"/>
              <a:buChar char="•"/>
            </a:pPr>
            <a:r>
              <a:rPr lang="en-US" sz="2000" b="0" dirty="0">
                <a:solidFill>
                  <a:schemeClr val="tx1"/>
                </a:solidFill>
              </a:rPr>
              <a:t>3131 Credit for Paid Sick Leave</a:t>
            </a:r>
          </a:p>
          <a:p>
            <a:pPr marL="342900" indent="-342900">
              <a:lnSpc>
                <a:spcPct val="100000"/>
              </a:lnSpc>
              <a:spcBef>
                <a:spcPts val="1200"/>
              </a:spcBef>
              <a:spcAft>
                <a:spcPts val="0"/>
              </a:spcAft>
              <a:buFont typeface="Arial" panose="020B0604020202020204" pitchFamily="34" charset="0"/>
              <a:buChar char="•"/>
            </a:pPr>
            <a:r>
              <a:rPr lang="en-US" sz="2000" b="0" dirty="0">
                <a:solidFill>
                  <a:schemeClr val="tx1"/>
                </a:solidFill>
              </a:rPr>
              <a:t>3132 Credit for Paid Family Leave</a:t>
            </a:r>
          </a:p>
          <a:p>
            <a:pPr marL="342900" indent="-342900">
              <a:lnSpc>
                <a:spcPct val="100000"/>
              </a:lnSpc>
              <a:spcBef>
                <a:spcPts val="1200"/>
              </a:spcBef>
              <a:spcAft>
                <a:spcPts val="0"/>
              </a:spcAft>
              <a:buFont typeface="Arial" panose="020B0604020202020204" pitchFamily="34" charset="0"/>
              <a:buChar char="•"/>
            </a:pPr>
            <a:r>
              <a:rPr lang="en-US" sz="2000" b="0" dirty="0">
                <a:solidFill>
                  <a:schemeClr val="tx2">
                    <a:lumMod val="75000"/>
                  </a:schemeClr>
                </a:solidFill>
              </a:rPr>
              <a:t>Employee Retention Credit for Tax-Exempt Employers Affected by Qualified Disasters</a:t>
            </a:r>
          </a:p>
          <a:p>
            <a:pPr>
              <a:lnSpc>
                <a:spcPct val="100000"/>
              </a:lnSpc>
              <a:spcBef>
                <a:spcPts val="1200"/>
              </a:spcBef>
              <a:spcAft>
                <a:spcPts val="0"/>
              </a:spcAft>
            </a:pPr>
            <a:endParaRPr lang="en-US" sz="2000" b="0" dirty="0">
              <a:solidFill>
                <a:schemeClr val="tx1"/>
              </a:solidFill>
            </a:endParaRPr>
          </a:p>
          <a:p>
            <a:pPr marL="342900" indent="-342900">
              <a:buFont typeface="Arial" panose="020B0604020202020204" pitchFamily="34" charset="0"/>
              <a:buChar char="•"/>
            </a:pPr>
            <a:endParaRPr lang="en-US" b="0" dirty="0">
              <a:solidFill>
                <a:schemeClr val="tx1"/>
              </a:solidFill>
            </a:endParaRPr>
          </a:p>
          <a:p>
            <a:pPr marL="342900" indent="-342900">
              <a:buFont typeface="Arial" panose="020B0604020202020204" pitchFamily="34" charset="0"/>
              <a:buChar char="•"/>
            </a:pPr>
            <a:endParaRPr lang="en-US" b="0" dirty="0">
              <a:solidFill>
                <a:schemeClr val="tx1"/>
              </a:solidFill>
            </a:endParaRPr>
          </a:p>
        </p:txBody>
      </p:sp>
      <p:sp>
        <p:nvSpPr>
          <p:cNvPr id="5" name="Slide Number Placeholder 4">
            <a:extLst>
              <a:ext uri="{FF2B5EF4-FFF2-40B4-BE49-F238E27FC236}">
                <a16:creationId xmlns:a16="http://schemas.microsoft.com/office/drawing/2014/main" id="{16CC4AA7-11D9-4B97-9D17-4FBFB1F358F7}"/>
              </a:ext>
            </a:extLst>
          </p:cNvPr>
          <p:cNvSpPr>
            <a:spLocks noGrp="1"/>
          </p:cNvSpPr>
          <p:nvPr>
            <p:ph type="sldNum" sz="quarter" idx="12"/>
          </p:nvPr>
        </p:nvSpPr>
        <p:spPr/>
        <p:txBody>
          <a:bodyPr/>
          <a:lstStyle/>
          <a:p>
            <a:fld id="{781057C3-FDA3-B146-AA6C-F3C04E67C803}" type="slidenum">
              <a:rPr lang="en-US" smtClean="0"/>
              <a:t>43</a:t>
            </a:fld>
            <a:endParaRPr lang="en-US"/>
          </a:p>
        </p:txBody>
      </p:sp>
    </p:spTree>
    <p:extLst>
      <p:ext uri="{BB962C8B-B14F-4D97-AF65-F5344CB8AC3E}">
        <p14:creationId xmlns:p14="http://schemas.microsoft.com/office/powerpoint/2010/main" val="1544085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A1BCF-FDDC-4248-B513-FF2F32CBFC39}"/>
              </a:ext>
            </a:extLst>
          </p:cNvPr>
          <p:cNvSpPr>
            <a:spLocks noGrp="1"/>
          </p:cNvSpPr>
          <p:nvPr>
            <p:ph type="title"/>
          </p:nvPr>
        </p:nvSpPr>
        <p:spPr>
          <a:xfrm>
            <a:off x="3905989" y="229235"/>
            <a:ext cx="3845939" cy="667896"/>
          </a:xfrm>
        </p:spPr>
        <p:txBody>
          <a:bodyPr/>
          <a:lstStyle/>
          <a:p>
            <a:r>
              <a:rPr lang="en-US" sz="3200" dirty="0"/>
              <a:t>Resources</a:t>
            </a:r>
          </a:p>
        </p:txBody>
      </p:sp>
      <p:sp>
        <p:nvSpPr>
          <p:cNvPr id="3" name="Text Placeholder 2">
            <a:extLst>
              <a:ext uri="{FF2B5EF4-FFF2-40B4-BE49-F238E27FC236}">
                <a16:creationId xmlns:a16="http://schemas.microsoft.com/office/drawing/2014/main" id="{CB813B78-5872-4E56-B294-69E0B8F94453}"/>
              </a:ext>
            </a:extLst>
          </p:cNvPr>
          <p:cNvSpPr>
            <a:spLocks noGrp="1"/>
          </p:cNvSpPr>
          <p:nvPr>
            <p:ph type="body" idx="1"/>
          </p:nvPr>
        </p:nvSpPr>
        <p:spPr>
          <a:xfrm>
            <a:off x="548640" y="1501244"/>
            <a:ext cx="8229600" cy="3855511"/>
          </a:xfrm>
        </p:spPr>
        <p:txBody>
          <a:bodyPr/>
          <a:lstStyle/>
          <a:p>
            <a:r>
              <a:rPr lang="en-US" sz="2300" b="0" dirty="0">
                <a:solidFill>
                  <a:srgbClr val="00599C"/>
                </a:solidFill>
                <a:latin typeface="+mn-lt"/>
                <a:hlinkClick r:id="rId3">
                  <a:extLst>
                    <a:ext uri="{A12FA001-AC4F-418D-AE19-62706E023703}">
                      <ahyp:hlinkClr xmlns:ahyp="http://schemas.microsoft.com/office/drawing/2018/hyperlinkcolor" val="tx"/>
                    </a:ext>
                  </a:extLst>
                </a:hlinkClick>
              </a:rPr>
              <a:t>https://www.irs.gov/newsroom/new-law-extends-covid-tax-credit-for-employers-who-keep-workers-on-payroll</a:t>
            </a:r>
          </a:p>
          <a:p>
            <a:r>
              <a:rPr lang="en-US" sz="2300" b="0" dirty="0">
                <a:solidFill>
                  <a:srgbClr val="00599C"/>
                </a:solidFill>
                <a:latin typeface="+mn-lt"/>
                <a:ea typeface="Calibri" panose="020F0502020204030204" pitchFamily="34" charset="0"/>
                <a:hlinkClick r:id="rId4">
                  <a:extLst>
                    <a:ext uri="{A12FA001-AC4F-418D-AE19-62706E023703}">
                      <ahyp:hlinkClr xmlns:ahyp="http://schemas.microsoft.com/office/drawing/2018/hyperlinkcolor" val="tx"/>
                    </a:ext>
                  </a:extLst>
                </a:hlinkClick>
              </a:rPr>
              <a:t>IRS provides guidance for employers claiming the Employee Retention Credit for first two quarters of 2021</a:t>
            </a:r>
            <a:endParaRPr lang="en-US" sz="2300" b="0" dirty="0">
              <a:solidFill>
                <a:srgbClr val="00599C"/>
              </a:solidFill>
              <a:latin typeface="+mn-lt"/>
              <a:hlinkClick r:id="rId3">
                <a:extLst>
                  <a:ext uri="{A12FA001-AC4F-418D-AE19-62706E023703}">
                    <ahyp:hlinkClr xmlns:ahyp="http://schemas.microsoft.com/office/drawing/2018/hyperlinkcolor" val="tx"/>
                  </a:ext>
                </a:extLst>
              </a:hlinkClick>
            </a:endParaRPr>
          </a:p>
          <a:p>
            <a:r>
              <a:rPr lang="en-US" sz="2300" b="0" dirty="0">
                <a:solidFill>
                  <a:srgbClr val="00599C"/>
                </a:solidFill>
                <a:latin typeface="+mn-lt"/>
                <a:hlinkClick r:id="rId3">
                  <a:extLst>
                    <a:ext uri="{A12FA001-AC4F-418D-AE19-62706E023703}">
                      <ahyp:hlinkClr xmlns:ahyp="http://schemas.microsoft.com/office/drawing/2018/hyperlinkcolor" val="tx"/>
                    </a:ext>
                  </a:extLst>
                </a:hlinkClick>
              </a:rPr>
              <a:t>FAQs: Employee Retention Credit under the CARES Act</a:t>
            </a:r>
            <a:endParaRPr lang="en-US" sz="2300" b="0" dirty="0">
              <a:solidFill>
                <a:srgbClr val="00599C"/>
              </a:solidFill>
              <a:latin typeface="+mn-lt"/>
            </a:endParaRPr>
          </a:p>
          <a:p>
            <a:r>
              <a:rPr lang="en-US" sz="2300" b="0" dirty="0">
                <a:solidFill>
                  <a:srgbClr val="00599C"/>
                </a:solidFill>
                <a:latin typeface="+mn-lt"/>
                <a:hlinkClick r:id="rId5">
                  <a:extLst>
                    <a:ext uri="{A12FA001-AC4F-418D-AE19-62706E023703}">
                      <ahyp:hlinkClr xmlns:ahyp="http://schemas.microsoft.com/office/drawing/2018/hyperlinkcolor" val="tx"/>
                    </a:ext>
                  </a:extLst>
                </a:hlinkClick>
              </a:rPr>
              <a:t>Employers May Be Able to Claim the Employee Retention Credit and Have a PPP Loan</a:t>
            </a:r>
            <a:endParaRPr lang="en-US" sz="2300" b="0" dirty="0">
              <a:solidFill>
                <a:srgbClr val="00599C"/>
              </a:solidFill>
              <a:latin typeface="+mn-lt"/>
            </a:endParaRPr>
          </a:p>
          <a:p>
            <a:r>
              <a:rPr lang="en-US" sz="2300" b="0" dirty="0">
                <a:solidFill>
                  <a:srgbClr val="00599C"/>
                </a:solidFill>
                <a:latin typeface="+mn-lt"/>
                <a:hlinkClick r:id="rId6" tooltip="Form 7200, Advance Payment of Employer Credits Due to COVID-19">
                  <a:extLst>
                    <a:ext uri="{A12FA001-AC4F-418D-AE19-62706E023703}">
                      <ahyp:hlinkClr xmlns:ahyp="http://schemas.microsoft.com/office/drawing/2018/hyperlinkcolor" val="tx"/>
                    </a:ext>
                  </a:extLst>
                </a:hlinkClick>
              </a:rPr>
              <a:t>Form 7200, Advance Payment of Employer Credits Due to COVID-19</a:t>
            </a:r>
            <a:endParaRPr lang="en-US" sz="2300" b="0" dirty="0">
              <a:solidFill>
                <a:srgbClr val="00599C"/>
              </a:solidFill>
              <a:latin typeface="+mn-lt"/>
            </a:endParaRP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6663735A-873D-42E8-B683-5B572715FB21}"/>
              </a:ext>
            </a:extLst>
          </p:cNvPr>
          <p:cNvSpPr>
            <a:spLocks noGrp="1"/>
          </p:cNvSpPr>
          <p:nvPr>
            <p:ph type="sldNum" sz="quarter" idx="12"/>
          </p:nvPr>
        </p:nvSpPr>
        <p:spPr/>
        <p:txBody>
          <a:bodyPr/>
          <a:lstStyle/>
          <a:p>
            <a:fld id="{781057C3-FDA3-B146-AA6C-F3C04E67C803}" type="slidenum">
              <a:rPr lang="en-US" smtClean="0"/>
              <a:t>44</a:t>
            </a:fld>
            <a:endParaRPr lang="en-US"/>
          </a:p>
        </p:txBody>
      </p:sp>
    </p:spTree>
    <p:extLst>
      <p:ext uri="{BB962C8B-B14F-4D97-AF65-F5344CB8AC3E}">
        <p14:creationId xmlns:p14="http://schemas.microsoft.com/office/powerpoint/2010/main" val="42544101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BD4B8-1EC6-42D0-81DD-0A6CD3CA204D}"/>
              </a:ext>
            </a:extLst>
          </p:cNvPr>
          <p:cNvSpPr>
            <a:spLocks noGrp="1"/>
          </p:cNvSpPr>
          <p:nvPr>
            <p:ph type="title"/>
          </p:nvPr>
        </p:nvSpPr>
        <p:spPr>
          <a:xfrm>
            <a:off x="3573399" y="-20320"/>
            <a:ext cx="8229600" cy="843280"/>
          </a:xfrm>
        </p:spPr>
        <p:txBody>
          <a:bodyPr/>
          <a:lstStyle/>
          <a:p>
            <a:r>
              <a:rPr lang="en-US" sz="3200" dirty="0"/>
              <a:t>Resources con’t</a:t>
            </a:r>
          </a:p>
        </p:txBody>
      </p:sp>
      <p:sp>
        <p:nvSpPr>
          <p:cNvPr id="3" name="Text Placeholder 2">
            <a:extLst>
              <a:ext uri="{FF2B5EF4-FFF2-40B4-BE49-F238E27FC236}">
                <a16:creationId xmlns:a16="http://schemas.microsoft.com/office/drawing/2014/main" id="{B2E67EB9-61E4-478D-811E-0F107C71595E}"/>
              </a:ext>
            </a:extLst>
          </p:cNvPr>
          <p:cNvSpPr>
            <a:spLocks noGrp="1"/>
          </p:cNvSpPr>
          <p:nvPr>
            <p:ph type="body" idx="1"/>
          </p:nvPr>
        </p:nvSpPr>
        <p:spPr>
          <a:xfrm>
            <a:off x="457200" y="1434715"/>
            <a:ext cx="8229600" cy="3833707"/>
          </a:xfrm>
        </p:spPr>
        <p:txBody>
          <a:bodyPr/>
          <a:lstStyle/>
          <a:p>
            <a:r>
              <a:rPr lang="en-US" sz="2300" b="0" u="sng" dirty="0">
                <a:solidFill>
                  <a:srgbClr val="00599C"/>
                </a:solidFill>
                <a:latin typeface="+mn-lt"/>
                <a:hlinkClick r:id="rId3">
                  <a:extLst>
                    <a:ext uri="{A12FA001-AC4F-418D-AE19-62706E023703}">
                      <ahyp:hlinkClr xmlns:ahyp="http://schemas.microsoft.com/office/drawing/2018/hyperlinkcolor" val="tx"/>
                    </a:ext>
                  </a:extLst>
                </a:hlinkClick>
              </a:rPr>
              <a:t>Notice 2021-20 </a:t>
            </a:r>
            <a:r>
              <a:rPr lang="en-US" sz="2300" b="0" u="sng" dirty="0">
                <a:solidFill>
                  <a:srgbClr val="00599C"/>
                </a:solidFill>
                <a:latin typeface="+mn-lt"/>
              </a:rPr>
              <a:t>- Guidance on the Employee Retention Credit under Section 2301 of the Coronavirus Aid, Relief, and Economic Security Act</a:t>
            </a:r>
          </a:p>
          <a:p>
            <a:r>
              <a:rPr lang="en-US" sz="2300" b="0" u="sng" dirty="0">
                <a:solidFill>
                  <a:srgbClr val="00599C"/>
                </a:solidFill>
                <a:latin typeface="+mn-lt"/>
                <a:hlinkClick r:id="rId4">
                  <a:extLst>
                    <a:ext uri="{A12FA001-AC4F-418D-AE19-62706E023703}">
                      <ahyp:hlinkClr xmlns:ahyp="http://schemas.microsoft.com/office/drawing/2018/hyperlinkcolor" val="tx"/>
                    </a:ext>
                  </a:extLst>
                </a:hlinkClick>
              </a:rPr>
              <a:t>Notice 2021-23 </a:t>
            </a:r>
            <a:r>
              <a:rPr lang="en-US" sz="2300" b="0" u="sng" dirty="0">
                <a:solidFill>
                  <a:srgbClr val="00599C"/>
                </a:solidFill>
                <a:latin typeface="+mn-lt"/>
              </a:rPr>
              <a:t>- Guidance on the Employee Retention Credit under the CARES Act for the First and Second Calendar Quarters of 2021</a:t>
            </a:r>
          </a:p>
          <a:p>
            <a:r>
              <a:rPr lang="en-US" sz="2300" b="0" u="sng" dirty="0">
                <a:solidFill>
                  <a:srgbClr val="00599C"/>
                </a:solidFill>
                <a:latin typeface="+mn-lt"/>
                <a:hlinkClick r:id="rId5">
                  <a:extLst>
                    <a:ext uri="{A12FA001-AC4F-418D-AE19-62706E023703}">
                      <ahyp:hlinkClr xmlns:ahyp="http://schemas.microsoft.com/office/drawing/2018/hyperlinkcolor" val="tx"/>
                    </a:ext>
                  </a:extLst>
                </a:hlinkClick>
              </a:rPr>
              <a:t>About Form 941, Employer's Quarterly Federal Tax Return</a:t>
            </a:r>
            <a:r>
              <a:rPr lang="en-US" sz="2300" b="0" u="sng" dirty="0">
                <a:solidFill>
                  <a:srgbClr val="00599C"/>
                </a:solidFill>
                <a:latin typeface="+mn-lt"/>
              </a:rPr>
              <a:t> Information about Form 941, Employer's Quarterly Federal Tax Return, including recent updates, related forms and instructions on how to file</a:t>
            </a:r>
            <a:r>
              <a:rPr lang="en-US" sz="2300" b="0" dirty="0">
                <a:solidFill>
                  <a:srgbClr val="00599C"/>
                </a:solidFill>
                <a:latin typeface="+mn-lt"/>
              </a:rPr>
              <a:t>.</a:t>
            </a:r>
          </a:p>
          <a:p>
            <a:endParaRPr lang="en-US" dirty="0"/>
          </a:p>
        </p:txBody>
      </p:sp>
      <p:sp>
        <p:nvSpPr>
          <p:cNvPr id="5" name="Slide Number Placeholder 4">
            <a:extLst>
              <a:ext uri="{FF2B5EF4-FFF2-40B4-BE49-F238E27FC236}">
                <a16:creationId xmlns:a16="http://schemas.microsoft.com/office/drawing/2014/main" id="{3BCFBE7F-F4E6-444D-8210-0457B118FA5D}"/>
              </a:ext>
            </a:extLst>
          </p:cNvPr>
          <p:cNvSpPr>
            <a:spLocks noGrp="1"/>
          </p:cNvSpPr>
          <p:nvPr>
            <p:ph type="sldNum" sz="quarter" idx="12"/>
          </p:nvPr>
        </p:nvSpPr>
        <p:spPr/>
        <p:txBody>
          <a:bodyPr/>
          <a:lstStyle/>
          <a:p>
            <a:fld id="{781057C3-FDA3-B146-AA6C-F3C04E67C803}" type="slidenum">
              <a:rPr lang="en-US" smtClean="0"/>
              <a:t>45</a:t>
            </a:fld>
            <a:endParaRPr lang="en-US"/>
          </a:p>
        </p:txBody>
      </p:sp>
    </p:spTree>
    <p:extLst>
      <p:ext uri="{BB962C8B-B14F-4D97-AF65-F5344CB8AC3E}">
        <p14:creationId xmlns:p14="http://schemas.microsoft.com/office/powerpoint/2010/main" val="37261164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61FA53-DD81-4D54-99F3-937C521E09AE}"/>
              </a:ext>
            </a:extLst>
          </p:cNvPr>
          <p:cNvSpPr>
            <a:spLocks noGrp="1"/>
          </p:cNvSpPr>
          <p:nvPr>
            <p:ph type="body" idx="2"/>
          </p:nvPr>
        </p:nvSpPr>
        <p:spPr/>
        <p:txBody>
          <a:bodyPr>
            <a:noAutofit/>
          </a:bodyPr>
          <a:lstStyle/>
          <a:p>
            <a:r>
              <a:rPr lang="en-US" altLang="en-US" dirty="0"/>
              <a:t>Communications &amp; Liaison </a:t>
            </a:r>
            <a:br>
              <a:rPr lang="en-US" altLang="en-US" dirty="0"/>
            </a:br>
            <a:r>
              <a:rPr lang="en-US" altLang="en-US" dirty="0"/>
              <a:t>STAKEHOLDER LIAISON </a:t>
            </a:r>
            <a:br>
              <a:rPr lang="en-US" dirty="0"/>
            </a:br>
            <a:endParaRPr lang="en-US" dirty="0"/>
          </a:p>
        </p:txBody>
      </p:sp>
      <p:sp>
        <p:nvSpPr>
          <p:cNvPr id="6" name="Rectangle 3">
            <a:extLst>
              <a:ext uri="{FF2B5EF4-FFF2-40B4-BE49-F238E27FC236}">
                <a16:creationId xmlns:a16="http://schemas.microsoft.com/office/drawing/2014/main" id="{B79E9F8B-52BF-4427-928A-BD39680864FF}"/>
              </a:ext>
            </a:extLst>
          </p:cNvPr>
          <p:cNvSpPr txBox="1">
            <a:spLocks noGrp="1" noChangeArrowheads="1"/>
          </p:cNvSpPr>
          <p:nvPr>
            <p:ph type="body" idx="1"/>
          </p:nvPr>
        </p:nvSpPr>
        <p:spPr>
          <a:xfrm>
            <a:off x="1369898" y="1293748"/>
            <a:ext cx="6517958" cy="5060870"/>
          </a:xfrm>
          <a:prstGeom prst="rect">
            <a:avLst/>
          </a:prstGeom>
        </p:spPr>
        <p:txBody>
          <a:bodyPr spcFirstLastPara="1" vert="horz" wrap="square" lIns="68580" tIns="34290" rIns="68580" bIns="34290" rtlCol="0" anchor="t" anchorCtr="0">
            <a:no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000" b="1" kern="1200" baseline="0">
                <a:solidFill>
                  <a:srgbClr val="B31942"/>
                </a:solidFill>
                <a:latin typeface="Arial" charset="0"/>
                <a:ea typeface="Arial" charset="0"/>
                <a:cs typeface="Arial" charset="0"/>
              </a:defRPr>
            </a:lvl1pPr>
            <a:lvl2pPr marL="0" indent="0" algn="l" defTabSz="914400" rtl="0" eaLnBrk="1" latinLnBrk="0" hangingPunct="1">
              <a:lnSpc>
                <a:spcPct val="90000"/>
              </a:lnSpc>
              <a:spcBef>
                <a:spcPts val="1000"/>
              </a:spcBef>
              <a:spcAft>
                <a:spcPts val="600"/>
              </a:spcAft>
              <a:buClr>
                <a:schemeClr val="tx2"/>
              </a:buClr>
              <a:buFont typeface="Arial" panose="020B0604020202020204" pitchFamily="34" charset="0"/>
              <a:buNone/>
              <a:defRPr sz="2000" b="0" kern="1200" baseline="0">
                <a:solidFill>
                  <a:srgbClr val="0A3161"/>
                </a:solidFill>
                <a:latin typeface="Arial" charset="0"/>
                <a:ea typeface="Arial" charset="0"/>
                <a:cs typeface="Arial" charset="0"/>
              </a:defRPr>
            </a:lvl2pPr>
            <a:lvl3pPr marL="182880" marR="0" indent="-182880" algn="l" defTabSz="914400" rtl="0" eaLnBrk="1" fontAlgn="auto" latinLnBrk="0" hangingPunct="1">
              <a:lnSpc>
                <a:spcPct val="90000"/>
              </a:lnSpc>
              <a:spcBef>
                <a:spcPts val="1000"/>
              </a:spcBef>
              <a:spcAft>
                <a:spcPts val="600"/>
              </a:spcAft>
              <a:buClr>
                <a:srgbClr val="B31942"/>
              </a:buClr>
              <a:buSzTx/>
              <a:buFont typeface="Arial" charset="0"/>
              <a:buChar char="•"/>
              <a:tabLst/>
              <a:defRPr sz="2000" kern="1200" baseline="0">
                <a:solidFill>
                  <a:srgbClr val="0A3161"/>
                </a:solidFill>
                <a:latin typeface="Arial" charset="0"/>
                <a:ea typeface="Arial" charset="0"/>
                <a:cs typeface="Arial" charset="0"/>
              </a:defRPr>
            </a:lvl3pPr>
            <a:lvl4pPr marL="685800" indent="-182880" algn="l" defTabSz="914400" rtl="0" eaLnBrk="1" latinLnBrk="0" hangingPunct="1">
              <a:lnSpc>
                <a:spcPct val="90000"/>
              </a:lnSpc>
              <a:spcBef>
                <a:spcPts val="500"/>
              </a:spcBef>
              <a:spcAft>
                <a:spcPts val="200"/>
              </a:spcAft>
              <a:buClr>
                <a:srgbClr val="B31942"/>
              </a:buClr>
              <a:buFont typeface="Arial" charset="0"/>
              <a:buChar char="•"/>
              <a:defRPr sz="1600" kern="1200">
                <a:solidFill>
                  <a:schemeClr val="accent2"/>
                </a:solidFill>
                <a:latin typeface="Arial" charset="0"/>
                <a:ea typeface="Arial" charset="0"/>
                <a:cs typeface="Arial" charset="0"/>
              </a:defRPr>
            </a:lvl4pPr>
            <a:lvl5pPr marL="0" indent="-342900" algn="l" defTabSz="914400" rtl="0" eaLnBrk="1" latinLnBrk="0" hangingPunct="1">
              <a:lnSpc>
                <a:spcPct val="90000"/>
              </a:lnSpc>
              <a:spcBef>
                <a:spcPts val="500"/>
              </a:spcBef>
              <a:spcAft>
                <a:spcPts val="200"/>
              </a:spcAft>
              <a:buFont typeface="+mj-lt"/>
              <a:buAutoNum type="arabicPeriod"/>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endParaRPr lang="en-US" altLang="en-US" sz="3200" dirty="0">
              <a:solidFill>
                <a:schemeClr val="accent1">
                  <a:lumMod val="75000"/>
                </a:schemeClr>
              </a:solidFill>
            </a:endParaRPr>
          </a:p>
          <a:p>
            <a:pPr>
              <a:buFontTx/>
              <a:buNone/>
            </a:pPr>
            <a:endParaRPr lang="en-US" altLang="en-US" sz="3200" dirty="0">
              <a:solidFill>
                <a:schemeClr val="accent1">
                  <a:lumMod val="75000"/>
                </a:schemeClr>
              </a:solidFill>
            </a:endParaRPr>
          </a:p>
          <a:p>
            <a:pPr>
              <a:buFontTx/>
              <a:buNone/>
            </a:pPr>
            <a:r>
              <a:rPr lang="en-US" altLang="en-US" sz="3200" dirty="0">
                <a:solidFill>
                  <a:schemeClr val="accent1">
                    <a:lumMod val="75000"/>
                  </a:schemeClr>
                </a:solidFill>
              </a:rPr>
              <a:t>Richard Furlong, Jr.</a:t>
            </a:r>
          </a:p>
          <a:p>
            <a:pPr>
              <a:buFontTx/>
              <a:buNone/>
            </a:pPr>
            <a:r>
              <a:rPr lang="en-US" altLang="en-US" sz="3200" dirty="0">
                <a:solidFill>
                  <a:schemeClr val="accent1">
                    <a:lumMod val="75000"/>
                  </a:schemeClr>
                </a:solidFill>
              </a:rPr>
              <a:t>Senior Stakeholder Liaison</a:t>
            </a:r>
          </a:p>
          <a:p>
            <a:pPr>
              <a:buFontTx/>
              <a:buNone/>
            </a:pPr>
            <a:r>
              <a:rPr lang="en-US" altLang="en-US" sz="3200" dirty="0">
                <a:solidFill>
                  <a:schemeClr val="accent1">
                    <a:lumMod val="75000"/>
                  </a:schemeClr>
                </a:solidFill>
              </a:rPr>
              <a:t>richard.g.furlong@irs.gov</a:t>
            </a:r>
          </a:p>
          <a:p>
            <a:pPr>
              <a:buFontTx/>
              <a:buNone/>
            </a:pPr>
            <a:endParaRPr lang="en-US" altLang="en-US" sz="3200" dirty="0">
              <a:solidFill>
                <a:schemeClr val="accent1">
                  <a:lumMod val="75000"/>
                </a:schemeClr>
              </a:solidFill>
            </a:endParaRPr>
          </a:p>
          <a:p>
            <a:pPr>
              <a:buFontTx/>
              <a:buNone/>
            </a:pPr>
            <a:endParaRPr lang="en-US" altLang="en-US" sz="3600" dirty="0">
              <a:solidFill>
                <a:schemeClr val="accent1">
                  <a:lumMod val="75000"/>
                </a:schemeClr>
              </a:solidFill>
            </a:endParaRPr>
          </a:p>
          <a:p>
            <a:pPr>
              <a:buFontTx/>
              <a:buNone/>
            </a:pPr>
            <a:endParaRPr lang="en-US" altLang="en-US" sz="3600" dirty="0">
              <a:solidFill>
                <a:schemeClr val="accent1">
                  <a:lumMod val="75000"/>
                </a:schemeClr>
              </a:solidFill>
            </a:endParaRPr>
          </a:p>
          <a:p>
            <a:pPr>
              <a:buFontTx/>
              <a:buNone/>
            </a:pPr>
            <a:endParaRPr lang="en-US" altLang="en-US" sz="2400" dirty="0"/>
          </a:p>
        </p:txBody>
      </p:sp>
      <p:sp>
        <p:nvSpPr>
          <p:cNvPr id="2" name="Slide Number Placeholder 1">
            <a:extLst>
              <a:ext uri="{FF2B5EF4-FFF2-40B4-BE49-F238E27FC236}">
                <a16:creationId xmlns:a16="http://schemas.microsoft.com/office/drawing/2014/main" id="{194F3D1A-9B50-4B0C-AA49-C23959D6A511}"/>
              </a:ext>
            </a:extLst>
          </p:cNvPr>
          <p:cNvSpPr>
            <a:spLocks noGrp="1"/>
          </p:cNvSpPr>
          <p:nvPr>
            <p:ph type="sldNum" idx="12"/>
          </p:nvPr>
        </p:nvSpPr>
        <p:spPr>
          <a:xfrm>
            <a:off x="7887856" y="102457"/>
            <a:ext cx="1197152" cy="556304"/>
          </a:xfrm>
        </p:spPr>
        <p:txBody>
          <a:bodyPr/>
          <a:lstStyle/>
          <a:p>
            <a:fld id="{00000000-1234-1234-1234-123412341234}" type="slidenum">
              <a:rPr lang="en-US" smtClean="0"/>
              <a:pPr/>
              <a:t>46</a:t>
            </a:fld>
            <a:endParaRPr lang="en-US" dirty="0"/>
          </a:p>
        </p:txBody>
      </p:sp>
    </p:spTree>
    <p:extLst>
      <p:ext uri="{BB962C8B-B14F-4D97-AF65-F5344CB8AC3E}">
        <p14:creationId xmlns:p14="http://schemas.microsoft.com/office/powerpoint/2010/main" val="164336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685800" y="1586901"/>
            <a:ext cx="8229600" cy="4859301"/>
          </a:xfrm>
        </p:spPr>
        <p:txBody>
          <a:bodyPr/>
          <a:lstStyle/>
          <a:p>
            <a:r>
              <a:rPr lang="en-US" sz="2400" dirty="0"/>
              <a:t>Consolidated Appropriations Act, 2021</a:t>
            </a:r>
          </a:p>
          <a:p>
            <a:pPr lvl="2"/>
            <a:r>
              <a:rPr lang="en-US" sz="2400" dirty="0">
                <a:solidFill>
                  <a:schemeClr val="tx1"/>
                </a:solidFill>
              </a:rPr>
              <a:t>Division N – COVID-related Tax Relief Act of 2020</a:t>
            </a:r>
          </a:p>
          <a:p>
            <a:pPr lvl="2"/>
            <a:r>
              <a:rPr lang="en-US" sz="2400" dirty="0">
                <a:solidFill>
                  <a:schemeClr val="tx1"/>
                </a:solidFill>
              </a:rPr>
              <a:t>Division EE – Taxpayer Certainty and Disaster Tax Relief Act of 2020</a:t>
            </a:r>
          </a:p>
        </p:txBody>
      </p:sp>
      <p:sp>
        <p:nvSpPr>
          <p:cNvPr id="4" name="Slide Number Placeholder 3">
            <a:extLst>
              <a:ext uri="{FF2B5EF4-FFF2-40B4-BE49-F238E27FC236}">
                <a16:creationId xmlns:a16="http://schemas.microsoft.com/office/drawing/2014/main" id="{F85749F9-AE2A-4F8D-B76C-8E007492873C}"/>
              </a:ext>
            </a:extLst>
          </p:cNvPr>
          <p:cNvSpPr>
            <a:spLocks noGrp="1"/>
          </p:cNvSpPr>
          <p:nvPr>
            <p:ph type="sldNum" sz="quarter" idx="12"/>
          </p:nvPr>
        </p:nvSpPr>
        <p:spPr/>
        <p:txBody>
          <a:bodyPr/>
          <a:lstStyle/>
          <a:p>
            <a:fld id="{781057C3-FDA3-B146-AA6C-F3C04E67C803}" type="slidenum">
              <a:rPr lang="en-US" smtClean="0"/>
              <a:t>5</a:t>
            </a:fld>
            <a:endParaRPr lang="en-US"/>
          </a:p>
        </p:txBody>
      </p:sp>
    </p:spTree>
    <p:extLst>
      <p:ext uri="{BB962C8B-B14F-4D97-AF65-F5344CB8AC3E}">
        <p14:creationId xmlns:p14="http://schemas.microsoft.com/office/powerpoint/2010/main" val="1785251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229600" cy="4859301"/>
          </a:xfrm>
        </p:spPr>
        <p:txBody>
          <a:bodyPr/>
          <a:lstStyle/>
          <a:p>
            <a:r>
              <a:rPr lang="en-US" sz="2400" dirty="0"/>
              <a:t>Taxpayer Certainty and Disaster Tax Relief </a:t>
            </a:r>
            <a:br>
              <a:rPr lang="en-US" sz="2400" dirty="0"/>
            </a:br>
            <a:r>
              <a:rPr lang="en-US" sz="2400" dirty="0"/>
              <a:t>Act of 2020</a:t>
            </a:r>
          </a:p>
          <a:p>
            <a:pPr lvl="2"/>
            <a:r>
              <a:rPr lang="en-US" sz="2400" dirty="0">
                <a:solidFill>
                  <a:schemeClr val="tx1"/>
                </a:solidFill>
              </a:rPr>
              <a:t>Reduction in medical expense deduction floor</a:t>
            </a:r>
          </a:p>
          <a:p>
            <a:pPr lvl="2"/>
            <a:r>
              <a:rPr lang="en-US" sz="2400" dirty="0">
                <a:solidFill>
                  <a:schemeClr val="tx1"/>
                </a:solidFill>
              </a:rPr>
              <a:t>Increase maximum adjusted gross income for the Lifetime Learning Credit</a:t>
            </a:r>
          </a:p>
          <a:p>
            <a:pPr lvl="2"/>
            <a:r>
              <a:rPr lang="en-US" sz="2400" dirty="0">
                <a:solidFill>
                  <a:schemeClr val="tx1"/>
                </a:solidFill>
              </a:rPr>
              <a:t>Temporary full deduction for certain business meals </a:t>
            </a:r>
          </a:p>
          <a:p>
            <a:pPr lvl="2"/>
            <a:r>
              <a:rPr lang="en-US" sz="2400" dirty="0">
                <a:solidFill>
                  <a:schemeClr val="tx1"/>
                </a:solidFill>
              </a:rPr>
              <a:t>Charitable contributions deductible by non-itemizers</a:t>
            </a:r>
          </a:p>
          <a:p>
            <a:pPr lvl="2"/>
            <a:r>
              <a:rPr lang="en-US" sz="2400" dirty="0">
                <a:solidFill>
                  <a:schemeClr val="tx1"/>
                </a:solidFill>
              </a:rPr>
              <a:t>Temporary carryover/extended claims period for health FSAs and dependent care assistance programs</a:t>
            </a:r>
          </a:p>
        </p:txBody>
      </p:sp>
      <p:sp>
        <p:nvSpPr>
          <p:cNvPr id="4" name="Slide Number Placeholder 3">
            <a:extLst>
              <a:ext uri="{FF2B5EF4-FFF2-40B4-BE49-F238E27FC236}">
                <a16:creationId xmlns:a16="http://schemas.microsoft.com/office/drawing/2014/main" id="{4176AA6A-961D-4824-AC0A-78B501AB7D1C}"/>
              </a:ext>
            </a:extLst>
          </p:cNvPr>
          <p:cNvSpPr>
            <a:spLocks noGrp="1"/>
          </p:cNvSpPr>
          <p:nvPr>
            <p:ph type="sldNum" sz="quarter" idx="12"/>
          </p:nvPr>
        </p:nvSpPr>
        <p:spPr/>
        <p:txBody>
          <a:bodyPr/>
          <a:lstStyle/>
          <a:p>
            <a:fld id="{781057C3-FDA3-B146-AA6C-F3C04E67C803}" type="slidenum">
              <a:rPr lang="en-US" smtClean="0"/>
              <a:t>6</a:t>
            </a:fld>
            <a:endParaRPr lang="en-US"/>
          </a:p>
        </p:txBody>
      </p:sp>
    </p:spTree>
    <p:extLst>
      <p:ext uri="{BB962C8B-B14F-4D97-AF65-F5344CB8AC3E}">
        <p14:creationId xmlns:p14="http://schemas.microsoft.com/office/powerpoint/2010/main" val="375181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457200" y="1190625"/>
            <a:ext cx="8229600" cy="4859301"/>
          </a:xfrm>
        </p:spPr>
        <p:txBody>
          <a:bodyPr/>
          <a:lstStyle/>
          <a:p>
            <a:r>
              <a:rPr lang="en-US" sz="2400" dirty="0"/>
              <a:t>Extenders</a:t>
            </a:r>
          </a:p>
          <a:p>
            <a:pPr lvl="2"/>
            <a:r>
              <a:rPr lang="en-US" sz="2400" dirty="0">
                <a:solidFill>
                  <a:schemeClr val="tx1"/>
                </a:solidFill>
              </a:rPr>
              <a:t>Energy-related provisions</a:t>
            </a:r>
          </a:p>
          <a:p>
            <a:pPr lvl="3"/>
            <a:r>
              <a:rPr lang="en-US" sz="2400" dirty="0">
                <a:solidFill>
                  <a:schemeClr val="tx1"/>
                </a:solidFill>
              </a:rPr>
              <a:t>Nonbusiness energy property </a:t>
            </a:r>
          </a:p>
          <a:p>
            <a:pPr lvl="3"/>
            <a:r>
              <a:rPr lang="en-US" sz="2400" dirty="0">
                <a:solidFill>
                  <a:schemeClr val="tx1"/>
                </a:solidFill>
              </a:rPr>
              <a:t>Alternative fuel vehicle refueling property credit</a:t>
            </a:r>
          </a:p>
          <a:p>
            <a:pPr lvl="3"/>
            <a:r>
              <a:rPr lang="en-US" sz="2400" dirty="0">
                <a:solidFill>
                  <a:schemeClr val="tx1"/>
                </a:solidFill>
              </a:rPr>
              <a:t>Energy efficient homes credit</a:t>
            </a:r>
          </a:p>
          <a:p>
            <a:pPr lvl="2"/>
            <a:r>
              <a:rPr lang="en-US" sz="2400" dirty="0">
                <a:solidFill>
                  <a:schemeClr val="tx1"/>
                </a:solidFill>
              </a:rPr>
              <a:t>Mortgage insurance premiums as qualified residence interest</a:t>
            </a:r>
          </a:p>
          <a:p>
            <a:pPr lvl="2"/>
            <a:r>
              <a:rPr lang="en-US" sz="2400" dirty="0">
                <a:solidFill>
                  <a:schemeClr val="tx1"/>
                </a:solidFill>
              </a:rPr>
              <a:t>Exclusion for discharge of qualified principal residence debt</a:t>
            </a:r>
          </a:p>
          <a:p>
            <a:pPr lvl="2"/>
            <a:r>
              <a:rPr lang="en-US" sz="2400" dirty="0">
                <a:solidFill>
                  <a:schemeClr val="tx1"/>
                </a:solidFill>
              </a:rPr>
              <a:t>Health coverage tax credit</a:t>
            </a:r>
          </a:p>
        </p:txBody>
      </p:sp>
      <p:sp>
        <p:nvSpPr>
          <p:cNvPr id="4" name="Slide Number Placeholder 3">
            <a:extLst>
              <a:ext uri="{FF2B5EF4-FFF2-40B4-BE49-F238E27FC236}">
                <a16:creationId xmlns:a16="http://schemas.microsoft.com/office/drawing/2014/main" id="{F55A9204-297E-4104-BE48-6382D140FAE3}"/>
              </a:ext>
            </a:extLst>
          </p:cNvPr>
          <p:cNvSpPr>
            <a:spLocks noGrp="1"/>
          </p:cNvSpPr>
          <p:nvPr>
            <p:ph type="sldNum" sz="quarter" idx="12"/>
          </p:nvPr>
        </p:nvSpPr>
        <p:spPr/>
        <p:txBody>
          <a:bodyPr/>
          <a:lstStyle/>
          <a:p>
            <a:fld id="{781057C3-FDA3-B146-AA6C-F3C04E67C803}" type="slidenum">
              <a:rPr lang="en-US" smtClean="0"/>
              <a:t>7</a:t>
            </a:fld>
            <a:endParaRPr lang="en-US"/>
          </a:p>
        </p:txBody>
      </p:sp>
    </p:spTree>
    <p:extLst>
      <p:ext uri="{BB962C8B-B14F-4D97-AF65-F5344CB8AC3E}">
        <p14:creationId xmlns:p14="http://schemas.microsoft.com/office/powerpoint/2010/main" val="414671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685800" y="1586901"/>
            <a:ext cx="8229600" cy="4859301"/>
          </a:xfrm>
        </p:spPr>
        <p:txBody>
          <a:bodyPr/>
          <a:lstStyle/>
          <a:p>
            <a:r>
              <a:rPr lang="en-US" sz="2400" dirty="0"/>
              <a:t>Disaster Tax Relief</a:t>
            </a:r>
          </a:p>
          <a:p>
            <a:pPr lvl="2"/>
            <a:r>
              <a:rPr lang="en-US" sz="2400" dirty="0">
                <a:solidFill>
                  <a:schemeClr val="tx1"/>
                </a:solidFill>
              </a:rPr>
              <a:t>Special rule for use of retirement funds</a:t>
            </a:r>
          </a:p>
          <a:p>
            <a:pPr lvl="2"/>
            <a:r>
              <a:rPr lang="en-US" sz="2400" dirty="0">
                <a:solidFill>
                  <a:schemeClr val="tx1"/>
                </a:solidFill>
              </a:rPr>
              <a:t>Special casualty loss rules</a:t>
            </a:r>
          </a:p>
          <a:p>
            <a:pPr lvl="2"/>
            <a:r>
              <a:rPr lang="en-US" sz="2400" dirty="0">
                <a:solidFill>
                  <a:schemeClr val="tx1"/>
                </a:solidFill>
              </a:rPr>
              <a:t>Employee retention credit for employers affected by disaster</a:t>
            </a:r>
          </a:p>
        </p:txBody>
      </p:sp>
      <p:sp>
        <p:nvSpPr>
          <p:cNvPr id="4" name="Slide Number Placeholder 3">
            <a:extLst>
              <a:ext uri="{FF2B5EF4-FFF2-40B4-BE49-F238E27FC236}">
                <a16:creationId xmlns:a16="http://schemas.microsoft.com/office/drawing/2014/main" id="{7F6E47A5-D4A8-43C0-9EA5-6B021973F787}"/>
              </a:ext>
            </a:extLst>
          </p:cNvPr>
          <p:cNvSpPr>
            <a:spLocks noGrp="1"/>
          </p:cNvSpPr>
          <p:nvPr>
            <p:ph type="sldNum" sz="quarter" idx="12"/>
          </p:nvPr>
        </p:nvSpPr>
        <p:spPr/>
        <p:txBody>
          <a:bodyPr/>
          <a:lstStyle/>
          <a:p>
            <a:fld id="{781057C3-FDA3-B146-AA6C-F3C04E67C803}" type="slidenum">
              <a:rPr lang="en-US" smtClean="0"/>
              <a:t>8</a:t>
            </a:fld>
            <a:endParaRPr lang="en-US"/>
          </a:p>
        </p:txBody>
      </p:sp>
    </p:spTree>
    <p:extLst>
      <p:ext uri="{BB962C8B-B14F-4D97-AF65-F5344CB8AC3E}">
        <p14:creationId xmlns:p14="http://schemas.microsoft.com/office/powerpoint/2010/main" val="387540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3E7E9-07A3-4D7B-AB1F-A8863AD66D54}"/>
              </a:ext>
            </a:extLst>
          </p:cNvPr>
          <p:cNvSpPr>
            <a:spLocks noGrp="1"/>
          </p:cNvSpPr>
          <p:nvPr>
            <p:ph type="title"/>
          </p:nvPr>
        </p:nvSpPr>
        <p:spPr>
          <a:xfrm>
            <a:off x="3219449" y="122274"/>
            <a:ext cx="6315076" cy="685800"/>
          </a:xfrm>
        </p:spPr>
        <p:txBody>
          <a:bodyPr/>
          <a:lstStyle/>
          <a:p>
            <a:r>
              <a:rPr lang="en-US" dirty="0"/>
              <a:t>Tax Changes from a Forms Perspective</a:t>
            </a:r>
            <a:br>
              <a:rPr lang="en-US" dirty="0"/>
            </a:br>
            <a:r>
              <a:rPr lang="en-US" dirty="0"/>
              <a:t>Tax Year 2021 </a:t>
            </a:r>
          </a:p>
        </p:txBody>
      </p:sp>
      <p:sp>
        <p:nvSpPr>
          <p:cNvPr id="7" name="Content Placeholder 6">
            <a:extLst>
              <a:ext uri="{FF2B5EF4-FFF2-40B4-BE49-F238E27FC236}">
                <a16:creationId xmlns:a16="http://schemas.microsoft.com/office/drawing/2014/main" id="{AB29642E-A8FD-47CC-BAB5-2782B151DEB4}"/>
              </a:ext>
            </a:extLst>
          </p:cNvPr>
          <p:cNvSpPr>
            <a:spLocks noGrp="1"/>
          </p:cNvSpPr>
          <p:nvPr>
            <p:ph idx="13"/>
          </p:nvPr>
        </p:nvSpPr>
        <p:spPr>
          <a:xfrm>
            <a:off x="-1578338" y="1029720"/>
            <a:ext cx="1101683" cy="1342978"/>
          </a:xfrm>
        </p:spPr>
        <p:txBody>
          <a:bodyPr/>
          <a:lstStyle/>
          <a:p>
            <a:r>
              <a:rPr lang="en-US" dirty="0">
                <a:solidFill>
                  <a:schemeClr val="bg1"/>
                </a:solidFill>
              </a:rPr>
              <a:t>Image of list level button used to navigate between font styles in PPT.</a:t>
            </a:r>
          </a:p>
        </p:txBody>
      </p:sp>
      <p:sp>
        <p:nvSpPr>
          <p:cNvPr id="8" name="Content Placeholder 7">
            <a:extLst>
              <a:ext uri="{FF2B5EF4-FFF2-40B4-BE49-F238E27FC236}">
                <a16:creationId xmlns:a16="http://schemas.microsoft.com/office/drawing/2014/main" id="{2A93C485-9947-4A74-95BE-BD1EF0EE8842}"/>
              </a:ext>
            </a:extLst>
          </p:cNvPr>
          <p:cNvSpPr>
            <a:spLocks noGrp="1"/>
          </p:cNvSpPr>
          <p:nvPr>
            <p:ph idx="14"/>
          </p:nvPr>
        </p:nvSpPr>
        <p:spPr>
          <a:xfrm>
            <a:off x="1072747" y="1308281"/>
            <a:ext cx="8229600" cy="4859301"/>
          </a:xfrm>
        </p:spPr>
        <p:txBody>
          <a:bodyPr/>
          <a:lstStyle/>
          <a:p>
            <a:r>
              <a:rPr lang="en-US" sz="2400" dirty="0"/>
              <a:t>American Rescue Plan</a:t>
            </a:r>
          </a:p>
          <a:p>
            <a:pPr lvl="2"/>
            <a:r>
              <a:rPr lang="en-US" sz="2400" dirty="0">
                <a:solidFill>
                  <a:schemeClr val="tx1"/>
                </a:solidFill>
              </a:rPr>
              <a:t>Enhanced credits: </a:t>
            </a:r>
          </a:p>
          <a:p>
            <a:pPr lvl="3"/>
            <a:r>
              <a:rPr lang="en-US" sz="2400" dirty="0">
                <a:solidFill>
                  <a:schemeClr val="tx1"/>
                </a:solidFill>
              </a:rPr>
              <a:t>Child Tax Credit </a:t>
            </a:r>
          </a:p>
          <a:p>
            <a:pPr lvl="3"/>
            <a:r>
              <a:rPr lang="en-US" sz="2400" dirty="0">
                <a:solidFill>
                  <a:schemeClr val="tx1"/>
                </a:solidFill>
              </a:rPr>
              <a:t>Child and Dependent Care Credit</a:t>
            </a:r>
          </a:p>
          <a:p>
            <a:pPr lvl="3"/>
            <a:r>
              <a:rPr lang="en-US" sz="2400" dirty="0">
                <a:solidFill>
                  <a:schemeClr val="tx1"/>
                </a:solidFill>
              </a:rPr>
              <a:t>Earned Income Credit </a:t>
            </a:r>
          </a:p>
          <a:p>
            <a:pPr lvl="3"/>
            <a:r>
              <a:rPr lang="en-US" sz="2400" dirty="0">
                <a:solidFill>
                  <a:schemeClr val="tx1"/>
                </a:solidFill>
              </a:rPr>
              <a:t>Premium Tax Credit</a:t>
            </a:r>
          </a:p>
          <a:p>
            <a:pPr lvl="2"/>
            <a:r>
              <a:rPr lang="en-US" sz="2400" dirty="0">
                <a:solidFill>
                  <a:schemeClr val="tx1"/>
                </a:solidFill>
              </a:rPr>
              <a:t>Recovery Rebate Credit </a:t>
            </a:r>
          </a:p>
        </p:txBody>
      </p:sp>
      <p:sp>
        <p:nvSpPr>
          <p:cNvPr id="4" name="Slide Number Placeholder 3">
            <a:extLst>
              <a:ext uri="{FF2B5EF4-FFF2-40B4-BE49-F238E27FC236}">
                <a16:creationId xmlns:a16="http://schemas.microsoft.com/office/drawing/2014/main" id="{41FEB899-1D64-4DAE-9511-3CE599D49F8C}"/>
              </a:ext>
            </a:extLst>
          </p:cNvPr>
          <p:cNvSpPr>
            <a:spLocks noGrp="1"/>
          </p:cNvSpPr>
          <p:nvPr>
            <p:ph type="sldNum" sz="quarter" idx="12"/>
          </p:nvPr>
        </p:nvSpPr>
        <p:spPr/>
        <p:txBody>
          <a:bodyPr/>
          <a:lstStyle/>
          <a:p>
            <a:fld id="{781057C3-FDA3-B146-AA6C-F3C04E67C803}" type="slidenum">
              <a:rPr lang="en-US" smtClean="0"/>
              <a:t>9</a:t>
            </a:fld>
            <a:endParaRPr lang="en-US"/>
          </a:p>
        </p:txBody>
      </p:sp>
    </p:spTree>
    <p:extLst>
      <p:ext uri="{BB962C8B-B14F-4D97-AF65-F5344CB8AC3E}">
        <p14:creationId xmlns:p14="http://schemas.microsoft.com/office/powerpoint/2010/main" val="347258563"/>
      </p:ext>
    </p:extLst>
  </p:cSld>
  <p:clrMapOvr>
    <a:masterClrMapping/>
  </p:clrMapOvr>
</p:sld>
</file>

<file path=ppt/theme/theme1.xml><?xml version="1.0" encoding="utf-8"?>
<a:theme xmlns:a="http://schemas.openxmlformats.org/drawingml/2006/main" name="DS17-003_PPT Temp_Classic_032519Final">
  <a:themeElements>
    <a:clrScheme name="Patriotic">
      <a:dk1>
        <a:srgbClr val="000000"/>
      </a:dk1>
      <a:lt1>
        <a:srgbClr val="FFFFFF"/>
      </a:lt1>
      <a:dk2>
        <a:srgbClr val="093061"/>
      </a:dk2>
      <a:lt2>
        <a:srgbClr val="B21941"/>
      </a:lt2>
      <a:accent1>
        <a:srgbClr val="00589C"/>
      </a:accent1>
      <a:accent2>
        <a:srgbClr val="009BDE"/>
      </a:accent2>
      <a:accent3>
        <a:srgbClr val="B21941"/>
      </a:accent3>
      <a:accent4>
        <a:srgbClr val="004987"/>
      </a:accent4>
      <a:accent5>
        <a:srgbClr val="E7EBE9"/>
      </a:accent5>
      <a:accent6>
        <a:srgbClr val="61913D"/>
      </a:accent6>
      <a:hlink>
        <a:srgbClr val="009BDE"/>
      </a:hlink>
      <a:folHlink>
        <a:srgbClr val="00589C"/>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5" id="{3F33F98E-1DEE-584B-84D3-CAD163B98296}" vid="{977791FA-8BD3-CA4C-9BA5-1AEA084111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00AC03D0505438778F339AD84E525" ma:contentTypeVersion="12" ma:contentTypeDescription="Create a new document." ma:contentTypeScope="" ma:versionID="dbafea304c22cddebb4ade1e42774c48">
  <xsd:schema xmlns:xsd="http://www.w3.org/2001/XMLSchema" xmlns:xs="http://www.w3.org/2001/XMLSchema" xmlns:p="http://schemas.microsoft.com/office/2006/metadata/properties" xmlns:ns3="eb8dcce4-8835-4b91-ae93-6545f0c5e012" xmlns:ns4="bd2f492a-3089-42b2-967a-7bcf9f094946" targetNamespace="http://schemas.microsoft.com/office/2006/metadata/properties" ma:root="true" ma:fieldsID="b92b436667f6df83d7856bcb3d1a7dde" ns3:_="" ns4:_="">
    <xsd:import namespace="eb8dcce4-8835-4b91-ae93-6545f0c5e012"/>
    <xsd:import namespace="bd2f492a-3089-42b2-967a-7bcf9f09494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8dcce4-8835-4b91-ae93-6545f0c5e0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2f492a-3089-42b2-967a-7bcf9f09494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B5A18B-32C1-4BA1-9731-431897591C76}">
  <ds:schemaRefs>
    <ds:schemaRef ds:uri="http://schemas.microsoft.com/sharepoint/v3/contenttype/forms"/>
  </ds:schemaRefs>
</ds:datastoreItem>
</file>

<file path=customXml/itemProps2.xml><?xml version="1.0" encoding="utf-8"?>
<ds:datastoreItem xmlns:ds="http://schemas.openxmlformats.org/officeDocument/2006/customXml" ds:itemID="{EFD976E8-70E0-45F3-800F-F1BEADD7BD08}">
  <ds:schemaRef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dcmitype/"/>
    <ds:schemaRef ds:uri="http://schemas.microsoft.com/office/2006/documentManagement/types"/>
    <ds:schemaRef ds:uri="eb8dcce4-8835-4b91-ae93-6545f0c5e012"/>
    <ds:schemaRef ds:uri="http://www.w3.org/XML/1998/namespace"/>
    <ds:schemaRef ds:uri="bd2f492a-3089-42b2-967a-7bcf9f094946"/>
    <ds:schemaRef ds:uri="http://purl.org/dc/terms/"/>
  </ds:schemaRefs>
</ds:datastoreItem>
</file>

<file path=customXml/itemProps3.xml><?xml version="1.0" encoding="utf-8"?>
<ds:datastoreItem xmlns:ds="http://schemas.openxmlformats.org/officeDocument/2006/customXml" ds:itemID="{A6CC0129-A9AB-4B9A-A08B-9A406E7C58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8dcce4-8835-4b91-ae93-6545f0c5e012"/>
    <ds:schemaRef ds:uri="bd2f492a-3089-42b2-967a-7bcf9f0949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pp11</Template>
  <TotalTime>4152</TotalTime>
  <Words>3461</Words>
  <Application>Microsoft Office PowerPoint</Application>
  <PresentationFormat>On-screen Show (4:3)</PresentationFormat>
  <Paragraphs>426</Paragraphs>
  <Slides>46</Slides>
  <Notes>46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Black</vt:lpstr>
      <vt:lpstr>Calibri</vt:lpstr>
      <vt:lpstr>Source Sans Pro</vt:lpstr>
      <vt:lpstr>DS17-003_PPT Temp_Classic_032519Final</vt:lpstr>
      <vt:lpstr> Communications &amp; Liaison  STAKEHOLDER LIAISON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Tax Changes from a Forms Perspective Tax Year 2021 </vt:lpstr>
      <vt:lpstr>Get Ready for Taxes IRS.gov/getready     </vt:lpstr>
      <vt:lpstr>Steps to Take Now to Get a Jump on  2021 Taxes</vt:lpstr>
      <vt:lpstr>Steps to Take Now to Get a Jump on  2021 Taxes</vt:lpstr>
      <vt:lpstr>Steps to Take Now to Get a Jump on  2021 Taxes</vt:lpstr>
      <vt:lpstr>Steps to Take Now to Get a Jump on  2021 Taxes</vt:lpstr>
      <vt:lpstr>Steps to Take Now to Get a Jump on  2021 Taxes</vt:lpstr>
      <vt:lpstr>Steps to Take Now to Get a Jump on  2021 Taxes</vt:lpstr>
      <vt:lpstr>Steps to Take Now to Get a Jump on  2021 Taxes</vt:lpstr>
      <vt:lpstr>Steps to Take Now to Get a Jump on  2021 Taxes</vt:lpstr>
      <vt:lpstr>Steps to Take Now to Get a Jump on 2021 Taxes</vt:lpstr>
      <vt:lpstr> Communications &amp; Liaison  STAKEHOLDER LIAISON  </vt:lpstr>
      <vt:lpstr>Employee Retention Credit </vt:lpstr>
      <vt:lpstr>Employee Retention Credit </vt:lpstr>
      <vt:lpstr>Eligible Employer</vt:lpstr>
      <vt:lpstr>Qualified Wages</vt:lpstr>
      <vt:lpstr>Claiming the credit</vt:lpstr>
      <vt:lpstr>Impact of other credit provisions</vt:lpstr>
      <vt:lpstr>Impact of other credit provisions – ARPA</vt:lpstr>
      <vt:lpstr>Impact of other credit provisions</vt:lpstr>
      <vt:lpstr>Resources</vt:lpstr>
      <vt:lpstr>Resources con’t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IRS Presentation Title Up to Two Lines 1</dc:title>
  <dc:creator>Parker Catherine T</dc:creator>
  <cp:keywords>PPT, PowerPoint, Standard, Classic, Blue</cp:keywords>
  <cp:lastModifiedBy>Furlong Richard G</cp:lastModifiedBy>
  <cp:revision>117</cp:revision>
  <cp:lastPrinted>2020-03-11T16:45:21Z</cp:lastPrinted>
  <dcterms:created xsi:type="dcterms:W3CDTF">2021-07-28T14:31:28Z</dcterms:created>
  <dcterms:modified xsi:type="dcterms:W3CDTF">2021-12-06T14:41:21Z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0x01010068900AC03D0505438778F339AD84E525</vt:lpwstr>
  </property>
</Properties>
</file>