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0"/>
  </p:notesMasterIdLst>
  <p:sldIdLst>
    <p:sldId id="259" r:id="rId2"/>
    <p:sldId id="286" r:id="rId3"/>
    <p:sldId id="294" r:id="rId4"/>
    <p:sldId id="295" r:id="rId5"/>
    <p:sldId id="287" r:id="rId6"/>
    <p:sldId id="298" r:id="rId7"/>
    <p:sldId id="288" r:id="rId8"/>
    <p:sldId id="289" r:id="rId9"/>
    <p:sldId id="297" r:id="rId10"/>
    <p:sldId id="276" r:id="rId11"/>
    <p:sldId id="277" r:id="rId12"/>
    <p:sldId id="278" r:id="rId13"/>
    <p:sldId id="280" r:id="rId14"/>
    <p:sldId id="281" r:id="rId15"/>
    <p:sldId id="282" r:id="rId16"/>
    <p:sldId id="291" r:id="rId17"/>
    <p:sldId id="296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48" autoAdjust="0"/>
  </p:normalViewPr>
  <p:slideViewPr>
    <p:cSldViewPr>
      <p:cViewPr>
        <p:scale>
          <a:sx n="75" d="100"/>
          <a:sy n="75" d="100"/>
        </p:scale>
        <p:origin x="-29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CB64D5F-4AB3-455A-A92B-25D47F65F79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05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9BDF96-0E2B-4D09-9DD4-C6AE2CCA24E8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2546DD-3FC5-4D1A-9788-FD805385756A}" type="slidenum">
              <a:rPr lang="en-GB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8E93B2-09CC-4CE1-9D85-95ED53A7B704}" type="slidenum">
              <a:rPr lang="en-GB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C531A4-4323-48FA-A6CC-B50C37B4B647}" type="slidenum">
              <a:rPr lang="en-GB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A141E-300F-4880-B8BB-817E218966AA}" type="slidenum">
              <a:rPr lang="en-GB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8E0D13-E967-4864-9210-DEB2951B15BE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B64D5F-4AB3-455A-A92B-25D47F65F796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635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4E5395-C92B-4EA4-A4A4-CBC1E7623218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1529A0-D109-4B70-A166-5EEF76936FCE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B64D5F-4AB3-455A-A92B-25D47F65F796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705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E5CDAA-9075-4525-A306-1621EAD5649F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8DFD4A-F4B7-44A9-B076-4A90655909AA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B64D5F-4AB3-455A-A92B-25D47F65F796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59421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0E1A53-6C74-4771-8B31-714EA178E53B}" type="slidenum">
              <a:rPr lang="en-GB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514F66-C3D2-44CA-845E-48FB132F540D}" type="slidenum">
              <a:rPr lang="en-GB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59888" cy="694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IRS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29125"/>
            <a:ext cx="2130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1963" y="4581525"/>
            <a:ext cx="7412037" cy="603250"/>
          </a:xfrm>
        </p:spPr>
        <p:txBody>
          <a:bodyPr/>
          <a:lstStyle>
            <a:lvl1pPr algn="r">
              <a:defRPr sz="400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373688"/>
            <a:ext cx="6400800" cy="36036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28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16D21-D68E-448F-A250-D73EC685DA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80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CEA00-0073-49D4-AE3E-4D57BF3D34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83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404813"/>
            <a:ext cx="2185988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04813"/>
            <a:ext cx="6410325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5122-598D-4A64-87DE-A5FC74E695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4B45-66DE-4E72-8492-FEA3EE9CF5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29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8484-07EF-4D07-9493-57100D5D71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302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8115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844675"/>
            <a:ext cx="38131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01865-D4A2-49C3-AD93-A569946781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192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6208-490E-44E7-BEC6-2E389415EA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031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9F1D6-A1EA-4B52-9569-B7BBE45E76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341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3B5B7-9FAE-4D34-9AE2-E6CEA4F549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797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89BE-D011-4298-AA68-786345B203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260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949D4-5B5F-4A96-BBA6-5C36281518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669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 userDrawn="1"/>
        </p:nvGrpSpPr>
        <p:grpSpPr bwMode="auto">
          <a:xfrm>
            <a:off x="-252413" y="-100013"/>
            <a:ext cx="9050338" cy="6992938"/>
            <a:chOff x="-159" y="-63"/>
            <a:chExt cx="5701" cy="4405"/>
          </a:xfrm>
        </p:grpSpPr>
        <p:pic>
          <p:nvPicPr>
            <p:cNvPr id="1032" name="Picture 2" descr="Background2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9" y="-63"/>
              <a:ext cx="5701" cy="4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3" descr="IRS Logo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3896"/>
              <a:ext cx="9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404813"/>
            <a:ext cx="792162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7771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D115287-42E5-4885-95EA-A0C01DEA5D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1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35038" y="1196975"/>
            <a:ext cx="8208962" cy="2160588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>Field Collection Operations</a:t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6021288"/>
            <a:ext cx="6566629" cy="836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June 22, 2016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CPA Continuing Education Society of PA</a:t>
            </a:r>
          </a:p>
          <a:p>
            <a:pPr eaLnBrk="1" hangingPunct="1"/>
            <a:endParaRPr lang="en-US" altLang="en-US" sz="1800" dirty="0" smtClean="0"/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555875" y="4437063"/>
            <a:ext cx="65881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James P. Smith</a:t>
            </a:r>
            <a:endParaRPr lang="en-US" altLang="en-US" sz="3200" dirty="0">
              <a:solidFill>
                <a:schemeClr val="tx2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chemeClr val="tx2"/>
                </a:solidFill>
              </a:rPr>
              <a:t>Supervisory Revenue Officer, Field Collection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pic>
        <p:nvPicPr>
          <p:cNvPr id="3077" name="Picture 26" descr="IR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29125"/>
            <a:ext cx="2130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Early Interaction Initiatives</a:t>
            </a:r>
            <a:br>
              <a:rPr lang="en-US" altLang="en-US" smtClean="0"/>
            </a:br>
            <a:r>
              <a:rPr lang="en-US" altLang="en-US" smtClean="0"/>
              <a:t>Federal Tax Deposit Alert System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FTD Alert X Coded Pilot</a:t>
            </a:r>
          </a:p>
          <a:p>
            <a:pPr lvl="1" eaLnBrk="1" hangingPunct="1"/>
            <a:r>
              <a:rPr lang="en-US" altLang="en-US" sz="2400" dirty="0" smtClean="0"/>
              <a:t>Tests whether accelerating the timing of alerts increases impact and identifies which taxpayers benefit most from alerts</a:t>
            </a:r>
          </a:p>
          <a:p>
            <a:pPr lvl="1" eaLnBrk="1" hangingPunct="1"/>
            <a:r>
              <a:rPr lang="en-US" altLang="en-US" sz="2400" dirty="0" smtClean="0"/>
              <a:t>Implemented: April, 2015</a:t>
            </a:r>
          </a:p>
          <a:p>
            <a:pPr eaLnBrk="1" hangingPunct="1"/>
            <a:r>
              <a:rPr lang="en-US" altLang="en-US" sz="2400" dirty="0" smtClean="0"/>
              <a:t>EFTPS Early Alerts</a:t>
            </a:r>
          </a:p>
          <a:p>
            <a:pPr lvl="1" eaLnBrk="1" hangingPunct="1"/>
            <a:r>
              <a:rPr lang="en-US" altLang="en-US" sz="2400" dirty="0" smtClean="0"/>
              <a:t>Modifies the FTD payment platform to create a near real-time system to identify variances in FTDs that will enable/expand treatment streams </a:t>
            </a:r>
          </a:p>
          <a:p>
            <a:pPr lvl="1" eaLnBrk="1" hangingPunct="1"/>
            <a:r>
              <a:rPr lang="en-US" altLang="en-US" sz="2400" dirty="0" smtClean="0"/>
              <a:t>Initial Implementation: 2016</a:t>
            </a:r>
          </a:p>
          <a:p>
            <a:pPr lvl="1" eaLnBrk="1" hangingPunct="1"/>
            <a:r>
              <a:rPr lang="en-US" altLang="en-US" sz="2400" dirty="0" smtClean="0"/>
              <a:t>Fully Operational: 2017</a:t>
            </a: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8B6A97-2AB4-4B40-A989-F473DE8952C5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404813"/>
            <a:ext cx="8532813" cy="92710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Early Interaction Initiatives Benefits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Expand early interaction program, educate taxpayers and modify taxpayer behavior to enhance compliance</a:t>
            </a:r>
          </a:p>
          <a:p>
            <a:pPr eaLnBrk="1" hangingPunct="1"/>
            <a:r>
              <a:rPr lang="en-US" altLang="en-US" dirty="0" smtClean="0"/>
              <a:t>Improve collection case selection and assignment </a:t>
            </a:r>
          </a:p>
          <a:p>
            <a:pPr eaLnBrk="1" hangingPunct="1"/>
            <a:r>
              <a:rPr lang="en-US" altLang="en-US" dirty="0" smtClean="0"/>
              <a:t>Enable data-driven decisions regarding  taxpayer contacts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2BABF4-E910-4724-801F-54AD153B9DE5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Outsourcing 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Many employers outsource some or all of their payroll and related tax duties to third-party payroll service providers. </a:t>
            </a:r>
          </a:p>
          <a:p>
            <a:pPr eaLnBrk="1" hangingPunct="1">
              <a:defRPr/>
            </a:pPr>
            <a:r>
              <a:rPr lang="en-US" sz="2400" dirty="0" smtClean="0"/>
              <a:t>Third-party payer services include: 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2400" dirty="0" smtClean="0"/>
              <a:t>Withholding Social Security, Medicare and income tax from wages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2400" dirty="0" smtClean="0"/>
              <a:t>Timely submitting federal tax deposits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2400" dirty="0" smtClean="0"/>
              <a:t>Preparation and timely filing of payroll tax returns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2400" dirty="0" smtClean="0"/>
              <a:t>Preparation and timely filing of information returns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2B56373-900A-42DE-B2CD-01BB942A0925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Risks of Using Third-Party Payers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In rare instances use of a third-party payer can expose a business to risk of:</a:t>
            </a:r>
          </a:p>
          <a:p>
            <a:pPr eaLnBrk="1" hangingPunct="1">
              <a:defRPr/>
            </a:pPr>
            <a:r>
              <a:rPr lang="en-US" dirty="0" smtClean="0"/>
              <a:t>Payroll tax fraud</a:t>
            </a:r>
          </a:p>
          <a:p>
            <a:pPr eaLnBrk="1" hangingPunct="1">
              <a:defRPr/>
            </a:pPr>
            <a:r>
              <a:rPr lang="en-US" dirty="0" smtClean="0"/>
              <a:t>Late or unfiled tax returns</a:t>
            </a:r>
          </a:p>
          <a:p>
            <a:pPr eaLnBrk="1" hangingPunct="1">
              <a:defRPr/>
            </a:pPr>
            <a:r>
              <a:rPr lang="en-US" dirty="0" smtClean="0"/>
              <a:t>Underreported tax liabilities</a:t>
            </a:r>
          </a:p>
          <a:p>
            <a:pPr eaLnBrk="1" hangingPunct="1">
              <a:defRPr/>
            </a:pPr>
            <a:r>
              <a:rPr lang="en-US" dirty="0" smtClean="0"/>
              <a:t>Late or undeposited tax payments</a:t>
            </a:r>
          </a:p>
          <a:p>
            <a:pPr eaLnBrk="1" hangingPunct="1">
              <a:defRPr/>
            </a:pPr>
            <a:r>
              <a:rPr lang="en-US" dirty="0" smtClean="0"/>
              <a:t>Limited notification if a problem arises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BFE91-DF0D-499A-8347-0956BD98550F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Initiatives to Mitigate Risks of Using Third-Party Payers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Dual Notice Initiative – Risks associated with address changes</a:t>
            </a:r>
          </a:p>
          <a:p>
            <a:pPr eaLnBrk="1" hangingPunct="1"/>
            <a:r>
              <a:rPr lang="en-US" altLang="en-US" smtClean="0"/>
              <a:t>Electronic Federal Tax Payment System enhancements</a:t>
            </a:r>
          </a:p>
          <a:p>
            <a:pPr lvl="1" eaLnBrk="1" hangingPunct="1"/>
            <a:r>
              <a:rPr lang="en-US" altLang="en-US" smtClean="0"/>
              <a:t>Inquiry PINs</a:t>
            </a:r>
          </a:p>
          <a:p>
            <a:pPr lvl="1" eaLnBrk="1" hangingPunct="1"/>
            <a:r>
              <a:rPr lang="en-US" altLang="en-US" smtClean="0"/>
              <a:t>Email confirmation of scheduled payments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E8AB5BD-2A3F-4ECE-A1EB-99153682DF19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Initiatives to Mitigate Risks of Using Third-Party Payers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Creation of Form 14157, Return Preparer Complaint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Used by taxpayers to report suspected fraudulent activity and abusive tax schemes </a:t>
            </a:r>
          </a:p>
          <a:p>
            <a:pPr eaLnBrk="1" hangingPunct="1">
              <a:defRPr/>
            </a:pPr>
            <a:r>
              <a:rPr lang="en-US" dirty="0" smtClean="0"/>
              <a:t>Federal Tax Deposit Alerts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Early Interaction initiatives</a:t>
            </a:r>
          </a:p>
          <a:p>
            <a:pPr eaLnBrk="1" hangingPunct="1">
              <a:defRPr/>
            </a:pPr>
            <a:r>
              <a:rPr lang="en-US" dirty="0" smtClean="0"/>
              <a:t>Trust Fund Recovery Penalty - IRC § 6672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Assessing the Third-Party Payer 	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331B15-0CCE-4B92-B70C-A0B888390286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Enforcement for Non-Compliant Employers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Levy of bank accounts, receivables</a:t>
            </a:r>
          </a:p>
          <a:p>
            <a:r>
              <a:rPr lang="en-US" altLang="en-US" dirty="0" smtClean="0"/>
              <a:t>Seizure of property</a:t>
            </a:r>
          </a:p>
          <a:p>
            <a:r>
              <a:rPr lang="en-US" altLang="en-US" dirty="0" smtClean="0"/>
              <a:t>Disqualified Employment Tax Levy (DETL)</a:t>
            </a:r>
          </a:p>
          <a:p>
            <a:r>
              <a:rPr lang="en-US" altLang="en-US" dirty="0" smtClean="0"/>
              <a:t>Trust Fund Recovery Penalty (IRC 6672)</a:t>
            </a:r>
          </a:p>
          <a:p>
            <a:r>
              <a:rPr lang="en-US" altLang="en-US" dirty="0" smtClean="0"/>
              <a:t>Suits for Injunctive Relief</a:t>
            </a:r>
          </a:p>
          <a:p>
            <a:r>
              <a:rPr lang="en-US" altLang="en-US" dirty="0" smtClean="0"/>
              <a:t>Criminal Referrals</a:t>
            </a:r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D7332D-0E25-4BF6-82B2-C99B9F5F01F6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 -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Case Resolution Prerequisites</a:t>
            </a:r>
          </a:p>
          <a:p>
            <a:r>
              <a:rPr lang="en-US" dirty="0" smtClean="0"/>
              <a:t>Compliance today</a:t>
            </a:r>
          </a:p>
          <a:p>
            <a:r>
              <a:rPr lang="en-US" dirty="0" smtClean="0"/>
              <a:t>Compliance tomorrow</a:t>
            </a:r>
          </a:p>
          <a:p>
            <a:r>
              <a:rPr lang="en-US" dirty="0" smtClean="0"/>
              <a:t>Compliance in the future</a:t>
            </a:r>
          </a:p>
          <a:p>
            <a:r>
              <a:rPr lang="en-US" dirty="0" smtClean="0"/>
              <a:t>No current/future compliance = No easy resolution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Future compliance is the key to resolving past non-compliance.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4B45-66DE-4E72-8492-FEA3EE9CF522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72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Collection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4B45-66DE-4E72-8492-FEA3EE9CF522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0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FY 2016 Field Collection Operations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6162675" y="3382963"/>
            <a:ext cx="227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38% Decline</a:t>
            </a:r>
          </a:p>
        </p:txBody>
      </p: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35138"/>
            <a:ext cx="7488238" cy="450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7A74366-261F-4080-8C7E-E1CB753B0722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9513" y="404664"/>
            <a:ext cx="8964488" cy="4780111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Employment Tax Compliance Efforts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4B45-66DE-4E72-8492-FEA3EE9CF52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5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FY 2016 Field Collection Operations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9600" dirty="0" smtClean="0"/>
              <a:t>59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4B45-66DE-4E72-8492-FEA3EE9CF52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35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FY 2016 Field Collection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565400"/>
            <a:ext cx="7848600" cy="17287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$59 Billion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971600" y="3789040"/>
            <a:ext cx="806445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/>
              <a:t>Delinquent amounts </a:t>
            </a:r>
            <a:r>
              <a:rPr lang="en-US" altLang="en-US" sz="3200" dirty="0"/>
              <a:t>due from Forms </a:t>
            </a:r>
            <a:r>
              <a:rPr lang="en-US" altLang="en-US" sz="3200" dirty="0" smtClean="0"/>
              <a:t>941, </a:t>
            </a:r>
            <a:r>
              <a:rPr lang="en-US" altLang="en-US" sz="3200" dirty="0"/>
              <a:t>as of September </a:t>
            </a:r>
            <a:r>
              <a:rPr lang="en-US" altLang="en-US" sz="3200" dirty="0" smtClean="0"/>
              <a:t>2015.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/>
              <a:t>Source</a:t>
            </a:r>
            <a:r>
              <a:rPr lang="en-US" altLang="en-US" sz="3200" dirty="0"/>
              <a:t>: IRS CFO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95E413-E5AE-4F38-B9FC-EE426A73B73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Emphasize Early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68.6% of 2015 revenue from withheld income &amp; FICA tax</a:t>
            </a:r>
          </a:p>
          <a:p>
            <a:endParaRPr lang="en-US" dirty="0" smtClean="0"/>
          </a:p>
          <a:p>
            <a:r>
              <a:rPr lang="en-US" dirty="0" smtClean="0"/>
              <a:t>68.3% in 2013</a:t>
            </a:r>
          </a:p>
          <a:p>
            <a:endParaRPr lang="en-US" dirty="0"/>
          </a:p>
          <a:p>
            <a:r>
              <a:rPr lang="en-US" dirty="0" smtClean="0"/>
              <a:t>70% in 2012</a:t>
            </a:r>
          </a:p>
          <a:p>
            <a:endParaRPr lang="en-US" dirty="0" smtClean="0"/>
          </a:p>
          <a:p>
            <a:r>
              <a:rPr lang="en-US" dirty="0" smtClean="0"/>
              <a:t>Big part of Field Collection inventory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4B45-66DE-4E72-8492-FEA3EE9CF52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3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 Why Emphasize Early Interaction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339975" y="4581525"/>
            <a:ext cx="2663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Over Two-Thirds Withheld by Employers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822133" cy="45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8B2635-D9ED-459B-980F-C1B28274641B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Business Survival Curve</a:t>
            </a:r>
          </a:p>
        </p:txBody>
      </p:sp>
      <p:pic>
        <p:nvPicPr>
          <p:cNvPr id="7171" name="Picture 2" descr="C:\Users\QHBCB\Documents\QHBCB_Documents\Town Hall Presentations FY15\BLS Chart.bm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73238"/>
            <a:ext cx="8135937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635375" y="2924175"/>
            <a:ext cx="42497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Operating a business is challenging, those not paying taxes withheld in trust gain an unfair advantage over compliant businesses</a:t>
            </a:r>
            <a:r>
              <a:rPr lang="en-US" altLang="en-US" sz="1600" b="1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FFFF"/>
              </a:buClr>
              <a:buSzPct val="135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C266618-5736-4DB3-AE4D-C74280F5444E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FTD Alert 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Federal Tax Deposit Alert (FTD) Program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Started in 1972</a:t>
            </a:r>
          </a:p>
          <a:p>
            <a:r>
              <a:rPr lang="en-US" dirty="0" smtClean="0"/>
              <a:t>Focuses on payroll tax deposits</a:t>
            </a:r>
          </a:p>
          <a:p>
            <a:r>
              <a:rPr lang="en-US" dirty="0" smtClean="0"/>
              <a:t>Identifies changes in deposit history</a:t>
            </a:r>
          </a:p>
          <a:p>
            <a:r>
              <a:rPr lang="en-US" dirty="0" smtClean="0"/>
              <a:t>Assigns an “Alert” to Field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4B45-66DE-4E72-8492-FEA3EE9CF52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43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808080"/>
      </a:dk1>
      <a:lt1>
        <a:srgbClr val="FFFFFF"/>
      </a:lt1>
      <a:dk2>
        <a:srgbClr val="035588"/>
      </a:dk2>
      <a:lt2>
        <a:srgbClr val="003366"/>
      </a:lt2>
      <a:accent1>
        <a:srgbClr val="5D5B72"/>
      </a:accent1>
      <a:accent2>
        <a:srgbClr val="3C3453"/>
      </a:accent2>
      <a:accent3>
        <a:srgbClr val="AAB4C3"/>
      </a:accent3>
      <a:accent4>
        <a:srgbClr val="DADADA"/>
      </a:accent4>
      <a:accent5>
        <a:srgbClr val="B6B5BC"/>
      </a:accent5>
      <a:accent6>
        <a:srgbClr val="352E4A"/>
      </a:accent6>
      <a:hlink>
        <a:srgbClr val="006594"/>
      </a:hlink>
      <a:folHlink>
        <a:srgbClr val="1795BB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FFFFFF"/>
        </a:dk1>
        <a:lt1>
          <a:srgbClr val="FFFFFF"/>
        </a:lt1>
        <a:dk2>
          <a:srgbClr val="003366"/>
        </a:dk2>
        <a:lt2>
          <a:srgbClr val="808080"/>
        </a:lt2>
        <a:accent1>
          <a:srgbClr val="5D5B72"/>
        </a:accent1>
        <a:accent2>
          <a:srgbClr val="3C3453"/>
        </a:accent2>
        <a:accent3>
          <a:srgbClr val="FFFFFF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808080"/>
        </a:dk1>
        <a:lt1>
          <a:srgbClr val="FFFFFF"/>
        </a:lt1>
        <a:dk2>
          <a:srgbClr val="035588"/>
        </a:dk2>
        <a:lt2>
          <a:srgbClr val="003366"/>
        </a:lt2>
        <a:accent1>
          <a:srgbClr val="5D5B72"/>
        </a:accent1>
        <a:accent2>
          <a:srgbClr val="3C3453"/>
        </a:accent2>
        <a:accent3>
          <a:srgbClr val="AAB4C3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4247</TotalTime>
  <Words>513</Words>
  <Application>Microsoft Office PowerPoint</Application>
  <PresentationFormat>On-screen Show (4:3)</PresentationFormat>
  <Paragraphs>128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1_Custom Design</vt:lpstr>
      <vt:lpstr>Field Collection Operations </vt:lpstr>
      <vt:lpstr>FY 2016 Field Collection Operations</vt:lpstr>
      <vt:lpstr>Employment Tax Compliance Efforts</vt:lpstr>
      <vt:lpstr>FY 2016 Field Collection Operations</vt:lpstr>
      <vt:lpstr>FY 2016 Field Collection Operations</vt:lpstr>
      <vt:lpstr>Why Emphasize Early Interaction</vt:lpstr>
      <vt:lpstr> Why Emphasize Early Interaction</vt:lpstr>
      <vt:lpstr>Business Survival Curve</vt:lpstr>
      <vt:lpstr>FTD Alert Historical Perspective</vt:lpstr>
      <vt:lpstr>Early Interaction Initiatives Federal Tax Deposit Alert System</vt:lpstr>
      <vt:lpstr>Early Interaction Initiatives Benefits</vt:lpstr>
      <vt:lpstr>Outsourcing Payroll</vt:lpstr>
      <vt:lpstr>Risks of Using Third-Party Payers</vt:lpstr>
      <vt:lpstr>Initiatives to Mitigate Risks of Using Third-Party Payers</vt:lpstr>
      <vt:lpstr>Initiatives to Mitigate Risks of Using Third-Party Payers</vt:lpstr>
      <vt:lpstr>Enforcement for Non-Compliant Employers</vt:lpstr>
      <vt:lpstr>Final Thoughts - Compliance</vt:lpstr>
      <vt:lpstr>Field Collection Operations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1 Template</dc:title>
  <dc:creator>Presentation Magazine</dc:creator>
  <cp:lastModifiedBy>Department of Treasury</cp:lastModifiedBy>
  <cp:revision>114</cp:revision>
  <dcterms:created xsi:type="dcterms:W3CDTF">2005-02-22T07:02:15Z</dcterms:created>
  <dcterms:modified xsi:type="dcterms:W3CDTF">2016-06-21T11:56:44Z</dcterms:modified>
</cp:coreProperties>
</file>