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0"/>
  </p:notesMasterIdLst>
  <p:handoutMasterIdLst>
    <p:handoutMasterId r:id="rId11"/>
  </p:handoutMasterIdLst>
  <p:sldIdLst>
    <p:sldId id="256" r:id="rId2"/>
    <p:sldId id="257" r:id="rId3"/>
    <p:sldId id="258" r:id="rId4"/>
    <p:sldId id="259" r:id="rId5"/>
    <p:sldId id="260" r:id="rId6"/>
    <p:sldId id="261" r:id="rId7"/>
    <p:sldId id="262" r:id="rId8"/>
    <p:sldId id="263" r:id="rId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partment of Treasury" initials="DoT"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0304" autoAdjust="0"/>
  </p:normalViewPr>
  <p:slideViewPr>
    <p:cSldViewPr>
      <p:cViewPr>
        <p:scale>
          <a:sx n="50" d="100"/>
          <a:sy n="50" d="100"/>
        </p:scale>
        <p:origin x="-1018" y="-6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228"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5213" y="0"/>
            <a:ext cx="2971227" cy="464820"/>
          </a:xfrm>
          <a:prstGeom prst="rect">
            <a:avLst/>
          </a:prstGeom>
        </p:spPr>
        <p:txBody>
          <a:bodyPr vert="horz" lIns="91440" tIns="45720" rIns="91440" bIns="45720" rtlCol="0"/>
          <a:lstStyle>
            <a:lvl1pPr algn="r">
              <a:defRPr sz="1200"/>
            </a:lvl1pPr>
          </a:lstStyle>
          <a:p>
            <a:fld id="{21E4462C-0FAF-4A6E-ABBF-B5DBAD7FB49B}" type="datetimeFigureOut">
              <a:rPr lang="en-US" smtClean="0"/>
              <a:t>6/16/2016</a:t>
            </a:fld>
            <a:endParaRPr lang="en-US"/>
          </a:p>
        </p:txBody>
      </p:sp>
      <p:sp>
        <p:nvSpPr>
          <p:cNvPr id="4" name="Footer Placeholder 3"/>
          <p:cNvSpPr>
            <a:spLocks noGrp="1"/>
          </p:cNvSpPr>
          <p:nvPr>
            <p:ph type="ftr" sz="quarter" idx="2"/>
          </p:nvPr>
        </p:nvSpPr>
        <p:spPr>
          <a:xfrm>
            <a:off x="0" y="8829967"/>
            <a:ext cx="2971228"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5213" y="8829967"/>
            <a:ext cx="2971227" cy="464820"/>
          </a:xfrm>
          <a:prstGeom prst="rect">
            <a:avLst/>
          </a:prstGeom>
        </p:spPr>
        <p:txBody>
          <a:bodyPr vert="horz" lIns="91440" tIns="45720" rIns="91440" bIns="45720" rtlCol="0" anchor="b"/>
          <a:lstStyle>
            <a:lvl1pPr algn="r">
              <a:defRPr sz="1200"/>
            </a:lvl1pPr>
          </a:lstStyle>
          <a:p>
            <a:fld id="{0245A8BF-D9CC-4D1E-8DAA-7B85FAF634CA}" type="slidenum">
              <a:rPr lang="en-US" smtClean="0"/>
              <a:t>‹#›</a:t>
            </a:fld>
            <a:endParaRPr lang="en-US"/>
          </a:p>
        </p:txBody>
      </p:sp>
    </p:spTree>
    <p:extLst>
      <p:ext uri="{BB962C8B-B14F-4D97-AF65-F5344CB8AC3E}">
        <p14:creationId xmlns:p14="http://schemas.microsoft.com/office/powerpoint/2010/main" val="42616940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64640D17-DE3B-4737-B624-92A146B2133F}" type="datetimeFigureOut">
              <a:rPr lang="en-US" smtClean="0"/>
              <a:t>6/16/2016</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45445931-A0C5-4C8D-854F-3A27B34271D8}" type="slidenum">
              <a:rPr lang="en-US" smtClean="0"/>
              <a:t>‹#›</a:t>
            </a:fld>
            <a:endParaRPr lang="en-US" dirty="0"/>
          </a:p>
        </p:txBody>
      </p:sp>
    </p:spTree>
    <p:extLst>
      <p:ext uri="{BB962C8B-B14F-4D97-AF65-F5344CB8AC3E}">
        <p14:creationId xmlns:p14="http://schemas.microsoft.com/office/powerpoint/2010/main" val="2253451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45445931-A0C5-4C8D-854F-3A27B34271D8}" type="slidenum">
              <a:rPr lang="en-US" smtClean="0"/>
              <a:t>1</a:t>
            </a:fld>
            <a:endParaRPr lang="en-US" dirty="0"/>
          </a:p>
        </p:txBody>
      </p:sp>
    </p:spTree>
    <p:extLst>
      <p:ext uri="{BB962C8B-B14F-4D97-AF65-F5344CB8AC3E}">
        <p14:creationId xmlns:p14="http://schemas.microsoft.com/office/powerpoint/2010/main" val="40181652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445931-A0C5-4C8D-854F-3A27B34271D8}" type="slidenum">
              <a:rPr lang="en-US" smtClean="0"/>
              <a:t>2</a:t>
            </a:fld>
            <a:endParaRPr lang="en-US" dirty="0"/>
          </a:p>
        </p:txBody>
      </p:sp>
    </p:spTree>
    <p:extLst>
      <p:ext uri="{BB962C8B-B14F-4D97-AF65-F5344CB8AC3E}">
        <p14:creationId xmlns:p14="http://schemas.microsoft.com/office/powerpoint/2010/main" val="2199740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445931-A0C5-4C8D-854F-3A27B34271D8}" type="slidenum">
              <a:rPr lang="en-US" smtClean="0"/>
              <a:t>3</a:t>
            </a:fld>
            <a:endParaRPr lang="en-US" dirty="0"/>
          </a:p>
        </p:txBody>
      </p:sp>
    </p:spTree>
    <p:extLst>
      <p:ext uri="{BB962C8B-B14F-4D97-AF65-F5344CB8AC3E}">
        <p14:creationId xmlns:p14="http://schemas.microsoft.com/office/powerpoint/2010/main" val="40132333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445931-A0C5-4C8D-854F-3A27B34271D8}" type="slidenum">
              <a:rPr lang="en-US" smtClean="0"/>
              <a:t>4</a:t>
            </a:fld>
            <a:endParaRPr lang="en-US" dirty="0"/>
          </a:p>
        </p:txBody>
      </p:sp>
    </p:spTree>
    <p:extLst>
      <p:ext uri="{BB962C8B-B14F-4D97-AF65-F5344CB8AC3E}">
        <p14:creationId xmlns:p14="http://schemas.microsoft.com/office/powerpoint/2010/main" val="42589047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45445931-A0C5-4C8D-854F-3A27B34271D8}" type="slidenum">
              <a:rPr lang="en-US" smtClean="0"/>
              <a:t>5</a:t>
            </a:fld>
            <a:endParaRPr lang="en-US" dirty="0"/>
          </a:p>
        </p:txBody>
      </p:sp>
    </p:spTree>
    <p:extLst>
      <p:ext uri="{BB962C8B-B14F-4D97-AF65-F5344CB8AC3E}">
        <p14:creationId xmlns:p14="http://schemas.microsoft.com/office/powerpoint/2010/main" val="8385776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445931-A0C5-4C8D-854F-3A27B34271D8}" type="slidenum">
              <a:rPr lang="en-US" smtClean="0"/>
              <a:t>6</a:t>
            </a:fld>
            <a:endParaRPr lang="en-US" dirty="0"/>
          </a:p>
        </p:txBody>
      </p:sp>
    </p:spTree>
    <p:extLst>
      <p:ext uri="{BB962C8B-B14F-4D97-AF65-F5344CB8AC3E}">
        <p14:creationId xmlns:p14="http://schemas.microsoft.com/office/powerpoint/2010/main" val="7261490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445931-A0C5-4C8D-854F-3A27B34271D8}" type="slidenum">
              <a:rPr lang="en-US" smtClean="0"/>
              <a:t>7</a:t>
            </a:fld>
            <a:endParaRPr lang="en-US" dirty="0"/>
          </a:p>
        </p:txBody>
      </p:sp>
    </p:spTree>
    <p:extLst>
      <p:ext uri="{BB962C8B-B14F-4D97-AF65-F5344CB8AC3E}">
        <p14:creationId xmlns:p14="http://schemas.microsoft.com/office/powerpoint/2010/main" val="5071864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45445931-A0C5-4C8D-854F-3A27B34271D8}" type="slidenum">
              <a:rPr lang="en-US" smtClean="0"/>
              <a:t>8</a:t>
            </a:fld>
            <a:endParaRPr lang="en-US" dirty="0"/>
          </a:p>
        </p:txBody>
      </p:sp>
    </p:spTree>
    <p:extLst>
      <p:ext uri="{BB962C8B-B14F-4D97-AF65-F5344CB8AC3E}">
        <p14:creationId xmlns:p14="http://schemas.microsoft.com/office/powerpoint/2010/main" val="25064095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4BCC3FB-C497-4341-9E51-D5D2517DE98D}" type="datetime1">
              <a:rPr lang="en-US" smtClean="0"/>
              <a:t>6/16/2016</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574795E-C7FE-49CB-BB61-C857F5AD9C74}"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C362160-C3BB-4E60-8E97-4B4EED065EA3}" type="datetime1">
              <a:rPr lang="en-US" smtClean="0"/>
              <a:t>6/16/2016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574795E-C7FE-49CB-BB61-C857F5AD9C74}"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577803A-A71C-49E5-9E66-1651BFC136EC}" type="datetime1">
              <a:rPr lang="en-US" smtClean="0"/>
              <a:t>6/16/2016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574795E-C7FE-49CB-BB61-C857F5AD9C74}"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7EF53B6-F315-4764-B304-B56E6E4CDDC1}" type="datetime1">
              <a:rPr lang="en-US" smtClean="0"/>
              <a:t>6/16/2016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574795E-C7FE-49CB-BB61-C857F5AD9C74}" type="slidenum">
              <a:rPr lang="en-US" smtClean="0"/>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A9D41D2-DF23-4285-890F-3B0D5C287948}" type="datetime1">
              <a:rPr lang="en-US" smtClean="0"/>
              <a:t>6/16/2016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2574795E-C7FE-49CB-BB61-C857F5AD9C74}"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DE40BF6-BD50-4E59-AF7F-0CC83E6EA3F9}" type="datetime1">
              <a:rPr lang="en-US" smtClean="0"/>
              <a:t>6/16/2016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2574795E-C7FE-49CB-BB61-C857F5AD9C74}" type="slidenum">
              <a:rPr lang="en-US" smtClean="0"/>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C6876D2-77D6-4C9E-8D97-EB9DA6BF5BB4}" type="datetime1">
              <a:rPr lang="en-US" smtClean="0"/>
              <a:t>6/16/2016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2574795E-C7FE-49CB-BB61-C857F5AD9C74}"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DD33C23-ED79-45E8-A03C-B2BCDB4770C1}" type="datetime1">
              <a:rPr lang="en-US" smtClean="0"/>
              <a:t>6/16/2016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2574795E-C7FE-49CB-BB61-C857F5AD9C74}" type="slidenum">
              <a:rPr lang="en-US" smtClean="0"/>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623B407-1927-4C08-9997-19352A4F17EF}" type="datetime1">
              <a:rPr lang="en-US" smtClean="0"/>
              <a:t>6/16/2016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2574795E-C7FE-49CB-BB61-C857F5AD9C74}"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D8DCBBD-214C-476F-AE63-3BD77085A614}" type="datetime1">
              <a:rPr lang="en-US" smtClean="0"/>
              <a:t>6/16/2016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2574795E-C7FE-49CB-BB61-C857F5AD9C74}"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6DC05B7-39B7-4CE6-B5FE-AB02DA70122F}" type="datetime1">
              <a:rPr lang="en-US" smtClean="0"/>
              <a:t>6/16/2016</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574795E-C7FE-49CB-BB61-C857F5AD9C74}"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5C2A5E7-327D-44D7-91E3-446F4A093CE6}" type="datetime1">
              <a:rPr lang="en-US" smtClean="0"/>
              <a:t>6/16/2016</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574795E-C7FE-49CB-BB61-C857F5AD9C74}"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1"/>
            <a:ext cx="7772400" cy="2134562"/>
          </a:xfrm>
        </p:spPr>
        <p:txBody>
          <a:bodyPr>
            <a:normAutofit fontScale="90000"/>
          </a:bodyPr>
          <a:lstStyle/>
          <a:p>
            <a:r>
              <a:rPr lang="en-US" dirty="0"/>
              <a:t>Practitioner Priority Service</a:t>
            </a:r>
            <a:br>
              <a:rPr lang="en-US" dirty="0"/>
            </a:br>
            <a:r>
              <a:rPr lang="en-US" dirty="0"/>
              <a:t>(PPS) </a:t>
            </a:r>
            <a:br>
              <a:rPr lang="en-US" dirty="0"/>
            </a:br>
            <a:endParaRPr lang="en-US" dirty="0"/>
          </a:p>
        </p:txBody>
      </p:sp>
      <p:sp>
        <p:nvSpPr>
          <p:cNvPr id="3" name="Subtitle 2"/>
          <p:cNvSpPr>
            <a:spLocks noGrp="1"/>
          </p:cNvSpPr>
          <p:nvPr>
            <p:ph type="subTitle" idx="1"/>
          </p:nvPr>
        </p:nvSpPr>
        <p:spPr>
          <a:xfrm>
            <a:off x="762000" y="3581400"/>
            <a:ext cx="7772400" cy="1199704"/>
          </a:xfrm>
        </p:spPr>
        <p:txBody>
          <a:bodyPr/>
          <a:lstStyle/>
          <a:p>
            <a:r>
              <a:rPr lang="en-US" dirty="0" smtClean="0"/>
              <a:t>June 22, </a:t>
            </a:r>
            <a:r>
              <a:rPr lang="en-US" dirty="0" smtClean="0"/>
              <a:t>2016</a:t>
            </a:r>
          </a:p>
          <a:p>
            <a:r>
              <a:rPr lang="en-US" dirty="0" smtClean="0"/>
              <a:t>CPA CPE Society of PA</a:t>
            </a:r>
            <a:endParaRPr lang="en-US" dirty="0"/>
          </a:p>
        </p:txBody>
      </p:sp>
    </p:spTree>
    <p:extLst>
      <p:ext uri="{BB962C8B-B14F-4D97-AF65-F5344CB8AC3E}">
        <p14:creationId xmlns:p14="http://schemas.microsoft.com/office/powerpoint/2010/main" val="38374804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114800"/>
          </a:xfrm>
        </p:spPr>
        <p:txBody>
          <a:bodyPr/>
          <a:lstStyle/>
          <a:p>
            <a:pPr marL="109728" indent="0">
              <a:buNone/>
            </a:pPr>
            <a:endParaRPr lang="en-US" sz="1100" dirty="0" smtClean="0"/>
          </a:p>
          <a:p>
            <a:pPr>
              <a:buFont typeface="Wingdings" panose="05000000000000000000" pitchFamily="2" charset="2"/>
              <a:buChar char="q"/>
            </a:pPr>
            <a:r>
              <a:rPr lang="en-US" sz="2400" dirty="0" smtClean="0"/>
              <a:t>PPS Account Service </a:t>
            </a:r>
            <a:r>
              <a:rPr lang="en-US" sz="2400" dirty="0"/>
              <a:t>is available to tax practitioners (individuals and businesses) who provide tax advice, prepare income taxes or act on the taxpayer’s behalf and are calling in regards to an account related issue before the IRS. </a:t>
            </a:r>
          </a:p>
          <a:p>
            <a:pPr>
              <a:buFont typeface="Wingdings" panose="05000000000000000000" pitchFamily="2" charset="2"/>
              <a:buChar char="q"/>
            </a:pPr>
            <a:r>
              <a:rPr lang="en-US" dirty="0" smtClean="0"/>
              <a:t>866-860-4259</a:t>
            </a:r>
            <a:endParaRPr lang="en-US" dirty="0"/>
          </a:p>
        </p:txBody>
      </p:sp>
      <p:sp>
        <p:nvSpPr>
          <p:cNvPr id="3" name="Title 2"/>
          <p:cNvSpPr>
            <a:spLocks noGrp="1"/>
          </p:cNvSpPr>
          <p:nvPr>
            <p:ph type="title"/>
          </p:nvPr>
        </p:nvSpPr>
        <p:spPr>
          <a:xfrm>
            <a:off x="457200" y="381000"/>
            <a:ext cx="8229600" cy="1447800"/>
          </a:xfrm>
        </p:spPr>
        <p:txBody>
          <a:bodyPr>
            <a:noAutofit/>
          </a:bodyPr>
          <a:lstStyle/>
          <a:p>
            <a:r>
              <a:rPr lang="en-US" sz="3000" dirty="0" smtClean="0"/>
              <a:t>Practitioner Priority Service is </a:t>
            </a:r>
            <a:r>
              <a:rPr lang="en-US" sz="3000" dirty="0"/>
              <a:t>a nationwide toll-free, account related service </a:t>
            </a:r>
            <a:r>
              <a:rPr lang="en-US" sz="3000" dirty="0" smtClean="0"/>
              <a:t>available to </a:t>
            </a:r>
            <a:r>
              <a:rPr lang="en-US" sz="3000" dirty="0"/>
              <a:t>tax </a:t>
            </a:r>
            <a:r>
              <a:rPr lang="en-US" sz="3000" dirty="0" smtClean="0"/>
              <a:t>practitioners.</a:t>
            </a:r>
            <a:endParaRPr lang="en-US" sz="3000" dirty="0"/>
          </a:p>
        </p:txBody>
      </p:sp>
      <p:sp>
        <p:nvSpPr>
          <p:cNvPr id="4" name="Slide Number Placeholder 3"/>
          <p:cNvSpPr>
            <a:spLocks noGrp="1"/>
          </p:cNvSpPr>
          <p:nvPr>
            <p:ph type="sldNum" sz="quarter" idx="12"/>
          </p:nvPr>
        </p:nvSpPr>
        <p:spPr/>
        <p:txBody>
          <a:bodyPr/>
          <a:lstStyle/>
          <a:p>
            <a:fld id="{2574795E-C7FE-49CB-BB61-C857F5AD9C74}" type="slidenum">
              <a:rPr lang="en-US" smtClean="0"/>
              <a:t>2</a:t>
            </a:fld>
            <a:endParaRPr lang="en-US" dirty="0"/>
          </a:p>
        </p:txBody>
      </p:sp>
    </p:spTree>
    <p:extLst>
      <p:ext uri="{BB962C8B-B14F-4D97-AF65-F5344CB8AC3E}">
        <p14:creationId xmlns:p14="http://schemas.microsoft.com/office/powerpoint/2010/main" val="23713583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191000"/>
          </a:xfrm>
        </p:spPr>
        <p:txBody>
          <a:bodyPr>
            <a:normAutofit lnSpcReduction="10000"/>
          </a:bodyPr>
          <a:lstStyle/>
          <a:p>
            <a:pPr marL="109728" indent="0">
              <a:buNone/>
            </a:pPr>
            <a:endParaRPr lang="en-US" sz="1000" dirty="0" smtClean="0"/>
          </a:p>
          <a:p>
            <a:pPr>
              <a:buFont typeface="Wingdings" panose="05000000000000000000" pitchFamily="2" charset="2"/>
              <a:buChar char="q"/>
            </a:pPr>
            <a:r>
              <a:rPr lang="en-US" sz="2600" dirty="0" smtClean="0"/>
              <a:t>Improves </a:t>
            </a:r>
            <a:r>
              <a:rPr lang="en-US" sz="2600" dirty="0"/>
              <a:t>overall consistency and quality of taxpayer service</a:t>
            </a:r>
            <a:r>
              <a:rPr lang="en-US" sz="2600" dirty="0" smtClean="0"/>
              <a:t>.</a:t>
            </a:r>
            <a:endParaRPr lang="en-US" sz="2600" dirty="0"/>
          </a:p>
          <a:p>
            <a:pPr>
              <a:buFont typeface="Wingdings" panose="05000000000000000000" pitchFamily="2" charset="2"/>
              <a:buChar char="q"/>
            </a:pPr>
            <a:r>
              <a:rPr lang="en-US" sz="2600" dirty="0" smtClean="0"/>
              <a:t>Available to </a:t>
            </a:r>
            <a:r>
              <a:rPr lang="en-US" sz="2600" dirty="0"/>
              <a:t>tax practitioners with valid Form 2848, Form 8821, Form 8655 or other third party designee authorizations. </a:t>
            </a:r>
          </a:p>
          <a:p>
            <a:pPr>
              <a:buFont typeface="Wingdings" panose="05000000000000000000" pitchFamily="2" charset="2"/>
              <a:buChar char="q"/>
            </a:pPr>
            <a:r>
              <a:rPr lang="en-US" sz="2600" dirty="0"/>
              <a:t>Hours of </a:t>
            </a:r>
            <a:r>
              <a:rPr lang="en-US" sz="2600" dirty="0" smtClean="0"/>
              <a:t>Service </a:t>
            </a:r>
          </a:p>
          <a:p>
            <a:pPr lvl="1">
              <a:buFont typeface="Wingdings" panose="05000000000000000000" pitchFamily="2" charset="2"/>
              <a:buChar char="§"/>
            </a:pPr>
            <a:r>
              <a:rPr lang="en-US" sz="2600" dirty="0" smtClean="0"/>
              <a:t>7:00 </a:t>
            </a:r>
            <a:r>
              <a:rPr lang="en-US" sz="2600" dirty="0"/>
              <a:t>a.m</a:t>
            </a:r>
            <a:r>
              <a:rPr lang="en-US" sz="2600" dirty="0" smtClean="0"/>
              <a:t>. to 7:00 </a:t>
            </a:r>
            <a:r>
              <a:rPr lang="en-US" sz="2600" dirty="0"/>
              <a:t>p.m. </a:t>
            </a:r>
            <a:r>
              <a:rPr lang="en-US" sz="2600" dirty="0" smtClean="0"/>
              <a:t>local </a:t>
            </a:r>
            <a:r>
              <a:rPr lang="en-US" sz="2600" dirty="0"/>
              <a:t>time</a:t>
            </a:r>
          </a:p>
          <a:p>
            <a:pPr lvl="1">
              <a:buFont typeface="Wingdings" panose="05000000000000000000" pitchFamily="2" charset="2"/>
              <a:buChar char="§"/>
            </a:pPr>
            <a:r>
              <a:rPr lang="en-US" sz="2600" dirty="0"/>
              <a:t>Alaska &amp; Hawaii follow Pacific Time</a:t>
            </a:r>
          </a:p>
          <a:p>
            <a:pPr lvl="1">
              <a:buFont typeface="Wingdings" panose="05000000000000000000" pitchFamily="2" charset="2"/>
              <a:buChar char="§"/>
            </a:pPr>
            <a:r>
              <a:rPr lang="en-US" sz="2600" dirty="0"/>
              <a:t>Puerto Rico </a:t>
            </a:r>
            <a:r>
              <a:rPr lang="en-US" sz="2600" dirty="0" smtClean="0"/>
              <a:t>practitioners- 8:00 </a:t>
            </a:r>
            <a:r>
              <a:rPr lang="en-US" sz="2600" dirty="0"/>
              <a:t>a.m. to 8:00 p.m. local time. </a:t>
            </a:r>
          </a:p>
          <a:p>
            <a:endParaRPr lang="en-US" dirty="0"/>
          </a:p>
          <a:p>
            <a:endParaRPr lang="en-US" dirty="0"/>
          </a:p>
        </p:txBody>
      </p:sp>
      <p:sp>
        <p:nvSpPr>
          <p:cNvPr id="3" name="Title 2"/>
          <p:cNvSpPr>
            <a:spLocks noGrp="1"/>
          </p:cNvSpPr>
          <p:nvPr>
            <p:ph type="title"/>
          </p:nvPr>
        </p:nvSpPr>
        <p:spPr>
          <a:xfrm>
            <a:off x="457200" y="381000"/>
            <a:ext cx="8229600" cy="1371600"/>
          </a:xfrm>
        </p:spPr>
        <p:txBody>
          <a:bodyPr>
            <a:noAutofit/>
          </a:bodyPr>
          <a:lstStyle/>
          <a:p>
            <a:r>
              <a:rPr lang="en-US" sz="3000" dirty="0" smtClean="0"/>
              <a:t>PPS serves </a:t>
            </a:r>
            <a:r>
              <a:rPr lang="en-US" sz="3000" dirty="0"/>
              <a:t>tax practitioners as the first point of contact for assistance regarding their clients' account related issues.</a:t>
            </a:r>
          </a:p>
        </p:txBody>
      </p:sp>
      <p:sp>
        <p:nvSpPr>
          <p:cNvPr id="4" name="Slide Number Placeholder 3"/>
          <p:cNvSpPr>
            <a:spLocks noGrp="1"/>
          </p:cNvSpPr>
          <p:nvPr>
            <p:ph type="sldNum" sz="quarter" idx="12"/>
          </p:nvPr>
        </p:nvSpPr>
        <p:spPr/>
        <p:txBody>
          <a:bodyPr/>
          <a:lstStyle/>
          <a:p>
            <a:fld id="{2574795E-C7FE-49CB-BB61-C857F5AD9C74}" type="slidenum">
              <a:rPr lang="en-US" smtClean="0"/>
              <a:t>3</a:t>
            </a:fld>
            <a:endParaRPr lang="en-US" dirty="0"/>
          </a:p>
        </p:txBody>
      </p:sp>
    </p:spTree>
    <p:extLst>
      <p:ext uri="{BB962C8B-B14F-4D97-AF65-F5344CB8AC3E}">
        <p14:creationId xmlns:p14="http://schemas.microsoft.com/office/powerpoint/2010/main" val="11826997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209800"/>
            <a:ext cx="4038600" cy="3733800"/>
          </a:xfrm>
        </p:spPr>
        <p:txBody>
          <a:bodyPr>
            <a:normAutofit/>
          </a:bodyPr>
          <a:lstStyle/>
          <a:p>
            <a:pPr marL="109728" indent="0" algn="ctr">
              <a:buNone/>
            </a:pPr>
            <a:r>
              <a:rPr lang="en-US" sz="2800" b="1" dirty="0" smtClean="0"/>
              <a:t>Individual Accounts</a:t>
            </a:r>
          </a:p>
          <a:p>
            <a:pPr>
              <a:buFont typeface="Wingdings" panose="05000000000000000000" pitchFamily="2" charset="2"/>
              <a:buChar char="q"/>
            </a:pPr>
            <a:r>
              <a:rPr lang="en-US" sz="2400" dirty="0" smtClean="0"/>
              <a:t>Brookhaven</a:t>
            </a:r>
          </a:p>
          <a:p>
            <a:pPr>
              <a:buFont typeface="Wingdings" panose="05000000000000000000" pitchFamily="2" charset="2"/>
              <a:buChar char="q"/>
            </a:pPr>
            <a:r>
              <a:rPr lang="en-US" sz="2400" dirty="0" smtClean="0"/>
              <a:t>Buffalo</a:t>
            </a:r>
          </a:p>
          <a:p>
            <a:pPr>
              <a:buFont typeface="Wingdings" panose="05000000000000000000" pitchFamily="2" charset="2"/>
              <a:buChar char="q"/>
            </a:pPr>
            <a:r>
              <a:rPr lang="en-US" sz="2400" dirty="0" smtClean="0"/>
              <a:t>Jacksonville</a:t>
            </a:r>
          </a:p>
          <a:p>
            <a:pPr>
              <a:buFont typeface="Wingdings" panose="05000000000000000000" pitchFamily="2" charset="2"/>
              <a:buChar char="q"/>
            </a:pPr>
            <a:r>
              <a:rPr lang="en-US" sz="2400" dirty="0" smtClean="0"/>
              <a:t>Memphis</a:t>
            </a:r>
          </a:p>
          <a:p>
            <a:pPr>
              <a:buFont typeface="Wingdings" panose="05000000000000000000" pitchFamily="2" charset="2"/>
              <a:buChar char="q"/>
            </a:pPr>
            <a:r>
              <a:rPr lang="en-US" sz="2400" dirty="0" smtClean="0"/>
              <a:t>Nashville</a:t>
            </a:r>
          </a:p>
          <a:p>
            <a:pPr>
              <a:buFont typeface="Wingdings" panose="05000000000000000000" pitchFamily="2" charset="2"/>
              <a:buChar char="q"/>
            </a:pPr>
            <a:r>
              <a:rPr lang="en-US" sz="2400" dirty="0" smtClean="0"/>
              <a:t>Philadelphia</a:t>
            </a:r>
          </a:p>
          <a:p>
            <a:pPr>
              <a:buFont typeface="Wingdings" panose="05000000000000000000" pitchFamily="2" charset="2"/>
              <a:buChar char="q"/>
            </a:pPr>
            <a:r>
              <a:rPr lang="en-US" sz="2400" dirty="0" smtClean="0"/>
              <a:t>Pittsburgh</a:t>
            </a:r>
          </a:p>
          <a:p>
            <a:endParaRPr lang="en-US" dirty="0"/>
          </a:p>
        </p:txBody>
      </p:sp>
      <p:sp>
        <p:nvSpPr>
          <p:cNvPr id="3" name="Title 2"/>
          <p:cNvSpPr>
            <a:spLocks noGrp="1"/>
          </p:cNvSpPr>
          <p:nvPr>
            <p:ph type="title"/>
          </p:nvPr>
        </p:nvSpPr>
        <p:spPr>
          <a:xfrm>
            <a:off x="457200" y="304800"/>
            <a:ext cx="8229600" cy="1828800"/>
          </a:xfrm>
        </p:spPr>
        <p:txBody>
          <a:bodyPr>
            <a:noAutofit/>
          </a:bodyPr>
          <a:lstStyle/>
          <a:p>
            <a:r>
              <a:rPr lang="en-US" sz="3000" dirty="0" smtClean="0"/>
              <a:t>PPS Toll-Free Line is staffed in 7 locations that handle Individual Accounts</a:t>
            </a:r>
            <a:br>
              <a:rPr lang="en-US" sz="3000" dirty="0" smtClean="0"/>
            </a:br>
            <a:r>
              <a:rPr lang="en-US" sz="3000" dirty="0" smtClean="0"/>
              <a:t>and 3 that specialize in Business Account issues</a:t>
            </a:r>
            <a:endParaRPr lang="en-US" sz="3000" dirty="0"/>
          </a:p>
        </p:txBody>
      </p:sp>
      <p:sp>
        <p:nvSpPr>
          <p:cNvPr id="7" name="TextBox 6"/>
          <p:cNvSpPr txBox="1"/>
          <p:nvPr/>
        </p:nvSpPr>
        <p:spPr>
          <a:xfrm>
            <a:off x="4724400" y="2057400"/>
            <a:ext cx="4038600" cy="1954381"/>
          </a:xfrm>
          <a:prstGeom prst="rect">
            <a:avLst/>
          </a:prstGeom>
          <a:noFill/>
        </p:spPr>
        <p:txBody>
          <a:bodyPr wrap="square" rtlCol="0">
            <a:spAutoFit/>
          </a:bodyPr>
          <a:lstStyle/>
          <a:p>
            <a:endParaRPr lang="en-US" sz="1100" b="1" dirty="0"/>
          </a:p>
          <a:p>
            <a:r>
              <a:rPr lang="en-US" sz="2800" b="1" dirty="0" smtClean="0"/>
              <a:t>   Business Accounts</a:t>
            </a:r>
          </a:p>
          <a:p>
            <a:pPr marL="566928" lvl="0" indent="-457200">
              <a:spcBef>
                <a:spcPts val="400"/>
              </a:spcBef>
              <a:buClr>
                <a:srgbClr val="2DA2BF"/>
              </a:buClr>
              <a:buSzPct val="68000"/>
              <a:buFont typeface="Wingdings" panose="05000000000000000000" pitchFamily="2" charset="2"/>
              <a:buChar char="q"/>
            </a:pPr>
            <a:r>
              <a:rPr lang="en-US" sz="2400" dirty="0" smtClean="0">
                <a:solidFill>
                  <a:prstClr val="black"/>
                </a:solidFill>
              </a:rPr>
              <a:t>Cincinnati</a:t>
            </a:r>
          </a:p>
          <a:p>
            <a:pPr marL="566928" lvl="0" indent="-457200">
              <a:spcBef>
                <a:spcPts val="400"/>
              </a:spcBef>
              <a:buClr>
                <a:srgbClr val="2DA2BF"/>
              </a:buClr>
              <a:buSzPct val="68000"/>
              <a:buFont typeface="Wingdings" panose="05000000000000000000" pitchFamily="2" charset="2"/>
              <a:buChar char="q"/>
            </a:pPr>
            <a:r>
              <a:rPr lang="en-US" sz="2400" dirty="0" smtClean="0">
                <a:solidFill>
                  <a:prstClr val="black"/>
                </a:solidFill>
              </a:rPr>
              <a:t>Oakland</a:t>
            </a:r>
          </a:p>
          <a:p>
            <a:pPr marL="566928" lvl="0" indent="-457200">
              <a:spcBef>
                <a:spcPts val="400"/>
              </a:spcBef>
              <a:buClr>
                <a:srgbClr val="2DA2BF"/>
              </a:buClr>
              <a:buSzPct val="68000"/>
              <a:buFont typeface="Wingdings" panose="05000000000000000000" pitchFamily="2" charset="2"/>
              <a:buChar char="q"/>
            </a:pPr>
            <a:r>
              <a:rPr lang="en-US" sz="2400" dirty="0" smtClean="0">
                <a:solidFill>
                  <a:prstClr val="black"/>
                </a:solidFill>
              </a:rPr>
              <a:t>Ogden</a:t>
            </a:r>
            <a:endParaRPr lang="en-US" sz="2400" b="1" dirty="0"/>
          </a:p>
        </p:txBody>
      </p:sp>
      <p:sp>
        <p:nvSpPr>
          <p:cNvPr id="4" name="Slide Number Placeholder 3"/>
          <p:cNvSpPr>
            <a:spLocks noGrp="1"/>
          </p:cNvSpPr>
          <p:nvPr>
            <p:ph type="sldNum" sz="quarter" idx="12"/>
          </p:nvPr>
        </p:nvSpPr>
        <p:spPr/>
        <p:txBody>
          <a:bodyPr/>
          <a:lstStyle/>
          <a:p>
            <a:fld id="{2574795E-C7FE-49CB-BB61-C857F5AD9C74}" type="slidenum">
              <a:rPr lang="en-US" smtClean="0"/>
              <a:t>4</a:t>
            </a:fld>
            <a:endParaRPr lang="en-US" dirty="0"/>
          </a:p>
        </p:txBody>
      </p:sp>
    </p:spTree>
    <p:extLst>
      <p:ext uri="{BB962C8B-B14F-4D97-AF65-F5344CB8AC3E}">
        <p14:creationId xmlns:p14="http://schemas.microsoft.com/office/powerpoint/2010/main" val="16629754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267200"/>
          </a:xfrm>
        </p:spPr>
        <p:txBody>
          <a:bodyPr>
            <a:normAutofit/>
          </a:bodyPr>
          <a:lstStyle/>
          <a:p>
            <a:pPr marL="109728" indent="0">
              <a:buNone/>
            </a:pPr>
            <a:endParaRPr lang="en-US" sz="1100" dirty="0" smtClean="0"/>
          </a:p>
          <a:p>
            <a:pPr marL="109728" indent="0">
              <a:buNone/>
            </a:pPr>
            <a:endParaRPr lang="en-US" sz="1200" dirty="0" smtClean="0"/>
          </a:p>
          <a:p>
            <a:pPr>
              <a:buFont typeface="Wingdings" panose="05000000000000000000" pitchFamily="2" charset="2"/>
              <a:buChar char="q"/>
            </a:pPr>
            <a:r>
              <a:rPr lang="en-US" sz="2400" dirty="0" smtClean="0"/>
              <a:t>Resolving </a:t>
            </a:r>
            <a:r>
              <a:rPr lang="en-US" sz="2400" dirty="0"/>
              <a:t>taxpayer account </a:t>
            </a:r>
            <a:r>
              <a:rPr lang="en-US" sz="2400" dirty="0" smtClean="0"/>
              <a:t>problems by:</a:t>
            </a:r>
            <a:endParaRPr lang="en-US" sz="2400" dirty="0"/>
          </a:p>
          <a:p>
            <a:pPr lvl="1">
              <a:buFont typeface="Wingdings" panose="05000000000000000000" pitchFamily="2" charset="2"/>
              <a:buChar char="§"/>
            </a:pPr>
            <a:r>
              <a:rPr lang="en-US" sz="2400" dirty="0" smtClean="0"/>
              <a:t>Locating </a:t>
            </a:r>
            <a:r>
              <a:rPr lang="en-US" sz="2400" dirty="0"/>
              <a:t>and applying payments</a:t>
            </a:r>
          </a:p>
          <a:p>
            <a:pPr lvl="1">
              <a:buFont typeface="Wingdings" panose="05000000000000000000" pitchFamily="2" charset="2"/>
              <a:buChar char="§"/>
            </a:pPr>
            <a:r>
              <a:rPr lang="en-US" sz="2400" dirty="0"/>
              <a:t>Explaining IRS communications (i.e., notices and letters)</a:t>
            </a:r>
          </a:p>
          <a:p>
            <a:pPr lvl="1">
              <a:buFont typeface="Wingdings" panose="05000000000000000000" pitchFamily="2" charset="2"/>
              <a:buChar char="§"/>
            </a:pPr>
            <a:r>
              <a:rPr lang="en-US" sz="2400" dirty="0"/>
              <a:t>Providing general procedural guidance and </a:t>
            </a:r>
            <a:r>
              <a:rPr lang="en-US" sz="2400" dirty="0" smtClean="0"/>
              <a:t>timeframes</a:t>
            </a:r>
          </a:p>
          <a:p>
            <a:pPr lvl="1">
              <a:buFont typeface="Wingdings" panose="05000000000000000000" pitchFamily="2" charset="2"/>
              <a:buChar char="§"/>
            </a:pPr>
            <a:r>
              <a:rPr lang="en-US" sz="2400" dirty="0" smtClean="0"/>
              <a:t>Making </a:t>
            </a:r>
            <a:r>
              <a:rPr lang="en-US" sz="2400" dirty="0"/>
              <a:t>a</a:t>
            </a:r>
            <a:r>
              <a:rPr lang="en-US" sz="2400" dirty="0" smtClean="0"/>
              <a:t>ccount adjustments</a:t>
            </a:r>
            <a:endParaRPr lang="en-US" sz="2400" dirty="0"/>
          </a:p>
          <a:p>
            <a:pPr lvl="1">
              <a:buFont typeface="Wingdings" panose="05000000000000000000" pitchFamily="2" charset="2"/>
              <a:buChar char="§"/>
            </a:pPr>
            <a:r>
              <a:rPr lang="en-US" sz="2400" dirty="0" smtClean="0"/>
              <a:t>Securing </a:t>
            </a:r>
            <a:r>
              <a:rPr lang="en-US" sz="2400" dirty="0"/>
              <a:t>taxpayer income verification</a:t>
            </a:r>
          </a:p>
          <a:p>
            <a:pPr lvl="1">
              <a:buFont typeface="Wingdings" panose="05000000000000000000" pitchFamily="2" charset="2"/>
              <a:buChar char="§"/>
            </a:pPr>
            <a:r>
              <a:rPr lang="en-US" sz="2400" dirty="0" smtClean="0"/>
              <a:t>Providing </a:t>
            </a:r>
            <a:r>
              <a:rPr lang="en-US" sz="2400" dirty="0"/>
              <a:t>transcripts of taxpayer </a:t>
            </a:r>
            <a:r>
              <a:rPr lang="en-US" sz="2400" dirty="0" smtClean="0"/>
              <a:t>accounts</a:t>
            </a:r>
          </a:p>
          <a:p>
            <a:pPr marL="393192" lvl="1" indent="0">
              <a:buNone/>
            </a:pPr>
            <a:endParaRPr lang="en-US" sz="3000" dirty="0"/>
          </a:p>
          <a:p>
            <a:pPr lvl="1"/>
            <a:endParaRPr lang="en-US" dirty="0"/>
          </a:p>
        </p:txBody>
      </p:sp>
      <p:sp>
        <p:nvSpPr>
          <p:cNvPr id="3" name="Title 2"/>
          <p:cNvSpPr>
            <a:spLocks noGrp="1"/>
          </p:cNvSpPr>
          <p:nvPr>
            <p:ph type="title"/>
          </p:nvPr>
        </p:nvSpPr>
        <p:spPr>
          <a:xfrm>
            <a:off x="457200" y="457200"/>
            <a:ext cx="8229600" cy="1295400"/>
          </a:xfrm>
        </p:spPr>
        <p:txBody>
          <a:bodyPr>
            <a:noAutofit/>
          </a:bodyPr>
          <a:lstStyle/>
          <a:p>
            <a:r>
              <a:rPr lang="en-US" sz="3000" dirty="0" smtClean="0"/>
              <a:t>The following account related services are offered in all Accounts Management locations.</a:t>
            </a:r>
            <a:endParaRPr lang="en-US" sz="3000" dirty="0"/>
          </a:p>
        </p:txBody>
      </p:sp>
      <p:sp>
        <p:nvSpPr>
          <p:cNvPr id="4" name="Slide Number Placeholder 3"/>
          <p:cNvSpPr>
            <a:spLocks noGrp="1"/>
          </p:cNvSpPr>
          <p:nvPr>
            <p:ph type="sldNum" sz="quarter" idx="12"/>
          </p:nvPr>
        </p:nvSpPr>
        <p:spPr/>
        <p:txBody>
          <a:bodyPr/>
          <a:lstStyle/>
          <a:p>
            <a:fld id="{2574795E-C7FE-49CB-BB61-C857F5AD9C74}" type="slidenum">
              <a:rPr lang="en-US" smtClean="0"/>
              <a:t>5</a:t>
            </a:fld>
            <a:endParaRPr lang="en-US" dirty="0"/>
          </a:p>
        </p:txBody>
      </p:sp>
    </p:spTree>
    <p:extLst>
      <p:ext uri="{BB962C8B-B14F-4D97-AF65-F5344CB8AC3E}">
        <p14:creationId xmlns:p14="http://schemas.microsoft.com/office/powerpoint/2010/main" val="41317166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267200"/>
          </a:xfrm>
        </p:spPr>
        <p:txBody>
          <a:bodyPr/>
          <a:lstStyle/>
          <a:p>
            <a:pPr marL="109728" indent="0">
              <a:buNone/>
            </a:pPr>
            <a:endParaRPr lang="en-US" sz="1100" dirty="0" smtClean="0"/>
          </a:p>
          <a:p>
            <a:pPr>
              <a:buFont typeface="Wingdings" panose="05000000000000000000" pitchFamily="2" charset="2"/>
              <a:buChar char="q"/>
            </a:pPr>
            <a:r>
              <a:rPr lang="en-US" sz="2400" dirty="0" smtClean="0"/>
              <a:t>Account </a:t>
            </a:r>
            <a:r>
              <a:rPr lang="en-US" sz="2400" dirty="0"/>
              <a:t>related issues are limited to five clients per call.</a:t>
            </a:r>
          </a:p>
          <a:p>
            <a:pPr>
              <a:buFont typeface="Wingdings" panose="05000000000000000000" pitchFamily="2" charset="2"/>
              <a:buChar char="q"/>
            </a:pPr>
            <a:r>
              <a:rPr lang="en-US" sz="2400" dirty="0"/>
              <a:t>Transcript requests are limited to ten per call.  If more than ten transcripts are needed the caller is advised to use form 4506-T or Transcript Delivery System (TDS), if eligible.</a:t>
            </a:r>
          </a:p>
          <a:p>
            <a:endParaRPr lang="en-US" dirty="0"/>
          </a:p>
        </p:txBody>
      </p:sp>
      <p:sp>
        <p:nvSpPr>
          <p:cNvPr id="3" name="Title 2"/>
          <p:cNvSpPr>
            <a:spLocks noGrp="1"/>
          </p:cNvSpPr>
          <p:nvPr>
            <p:ph type="title"/>
          </p:nvPr>
        </p:nvSpPr>
        <p:spPr>
          <a:xfrm>
            <a:off x="457200" y="457200"/>
            <a:ext cx="8229600" cy="1295400"/>
          </a:xfrm>
        </p:spPr>
        <p:txBody>
          <a:bodyPr>
            <a:normAutofit/>
          </a:bodyPr>
          <a:lstStyle/>
          <a:p>
            <a:r>
              <a:rPr lang="en-US" sz="3000" dirty="0"/>
              <a:t>Service Limitations</a:t>
            </a:r>
          </a:p>
        </p:txBody>
      </p:sp>
      <p:sp>
        <p:nvSpPr>
          <p:cNvPr id="4" name="Slide Number Placeholder 3"/>
          <p:cNvSpPr>
            <a:spLocks noGrp="1"/>
          </p:cNvSpPr>
          <p:nvPr>
            <p:ph type="sldNum" sz="quarter" idx="12"/>
          </p:nvPr>
        </p:nvSpPr>
        <p:spPr/>
        <p:txBody>
          <a:bodyPr/>
          <a:lstStyle/>
          <a:p>
            <a:fld id="{2574795E-C7FE-49CB-BB61-C857F5AD9C74}" type="slidenum">
              <a:rPr lang="en-US" smtClean="0"/>
              <a:t>6</a:t>
            </a:fld>
            <a:endParaRPr lang="en-US" dirty="0"/>
          </a:p>
        </p:txBody>
      </p:sp>
    </p:spTree>
    <p:extLst>
      <p:ext uri="{BB962C8B-B14F-4D97-AF65-F5344CB8AC3E}">
        <p14:creationId xmlns:p14="http://schemas.microsoft.com/office/powerpoint/2010/main" val="9461402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3962400"/>
          </a:xfrm>
        </p:spPr>
        <p:txBody>
          <a:bodyPr>
            <a:normAutofit/>
          </a:bodyPr>
          <a:lstStyle/>
          <a:p>
            <a:pPr marL="109728" indent="0">
              <a:buNone/>
            </a:pPr>
            <a:endParaRPr lang="en-US" sz="1100" dirty="0" smtClean="0"/>
          </a:p>
          <a:p>
            <a:pPr>
              <a:buFont typeface="Wingdings" panose="05000000000000000000" pitchFamily="2" charset="2"/>
              <a:buChar char="q"/>
            </a:pPr>
            <a:r>
              <a:rPr lang="en-US" sz="2400" dirty="0" smtClean="0"/>
              <a:t>Tax </a:t>
            </a:r>
            <a:r>
              <a:rPr lang="en-US" sz="2400" dirty="0"/>
              <a:t>Law </a:t>
            </a:r>
            <a:r>
              <a:rPr lang="en-US" sz="2400" dirty="0" smtClean="0"/>
              <a:t>questions </a:t>
            </a:r>
            <a:endParaRPr lang="en-US" sz="2400" dirty="0"/>
          </a:p>
          <a:p>
            <a:pPr>
              <a:buFont typeface="Wingdings" panose="05000000000000000000" pitchFamily="2" charset="2"/>
              <a:buChar char="q"/>
            </a:pPr>
            <a:r>
              <a:rPr lang="en-US" sz="2400" dirty="0"/>
              <a:t>Accounts assigned to:</a:t>
            </a:r>
          </a:p>
          <a:p>
            <a:pPr lvl="1">
              <a:buFont typeface="Wingdings" panose="05000000000000000000" pitchFamily="2" charset="2"/>
              <a:buChar char="§"/>
            </a:pPr>
            <a:r>
              <a:rPr lang="en-US" sz="2400" dirty="0"/>
              <a:t>Automated Collection Services (ACS</a:t>
            </a:r>
            <a:r>
              <a:rPr lang="en-US" sz="2400" dirty="0" smtClean="0"/>
              <a:t>) cases,</a:t>
            </a:r>
            <a:r>
              <a:rPr lang="en-US" sz="2400" dirty="0"/>
              <a:t>	</a:t>
            </a:r>
          </a:p>
          <a:p>
            <a:pPr lvl="1">
              <a:buFont typeface="Wingdings" panose="05000000000000000000" pitchFamily="2" charset="2"/>
              <a:buChar char="§"/>
            </a:pPr>
            <a:r>
              <a:rPr lang="en-US" sz="2400" dirty="0" smtClean="0"/>
              <a:t>Automated  </a:t>
            </a:r>
            <a:r>
              <a:rPr lang="en-US" sz="2400" dirty="0"/>
              <a:t>Under Reporter (AUR) </a:t>
            </a:r>
            <a:r>
              <a:rPr lang="en-US" sz="2400" dirty="0" smtClean="0"/>
              <a:t>cases,</a:t>
            </a:r>
          </a:p>
          <a:p>
            <a:pPr lvl="1">
              <a:buFont typeface="Wingdings" panose="05000000000000000000" pitchFamily="2" charset="2"/>
              <a:buChar char="§"/>
            </a:pPr>
            <a:r>
              <a:rPr lang="en-US" sz="2400" dirty="0" smtClean="0"/>
              <a:t>Correspondence Examination cases, or</a:t>
            </a:r>
          </a:p>
          <a:p>
            <a:pPr lvl="1">
              <a:buFont typeface="Wingdings" panose="05000000000000000000" pitchFamily="2" charset="2"/>
              <a:buChar char="§"/>
            </a:pPr>
            <a:r>
              <a:rPr lang="en-US" sz="2400" dirty="0" smtClean="0"/>
              <a:t>Cases assigned to Revenue Officer</a:t>
            </a:r>
            <a:endParaRPr lang="en-US" sz="2400" dirty="0"/>
          </a:p>
          <a:p>
            <a:pPr>
              <a:buFont typeface="Wingdings" panose="05000000000000000000" pitchFamily="2" charset="2"/>
              <a:buChar char="q"/>
            </a:pPr>
            <a:r>
              <a:rPr lang="en-US" sz="2400" dirty="0" smtClean="0"/>
              <a:t>Calls </a:t>
            </a:r>
            <a:r>
              <a:rPr lang="en-US" sz="2400" dirty="0"/>
              <a:t>for specific employees</a:t>
            </a:r>
          </a:p>
          <a:p>
            <a:endParaRPr lang="en-US" dirty="0"/>
          </a:p>
        </p:txBody>
      </p:sp>
      <p:sp>
        <p:nvSpPr>
          <p:cNvPr id="3" name="Title 2"/>
          <p:cNvSpPr>
            <a:spLocks noGrp="1"/>
          </p:cNvSpPr>
          <p:nvPr>
            <p:ph type="title"/>
          </p:nvPr>
        </p:nvSpPr>
        <p:spPr>
          <a:xfrm>
            <a:off x="457200" y="533400"/>
            <a:ext cx="8229600" cy="1295400"/>
          </a:xfrm>
        </p:spPr>
        <p:txBody>
          <a:bodyPr>
            <a:normAutofit/>
          </a:bodyPr>
          <a:lstStyle/>
          <a:p>
            <a:r>
              <a:rPr lang="en-US" sz="3000" dirty="0" smtClean="0"/>
              <a:t>Services that are Out of Scope for Accounts Management PPS Assistors </a:t>
            </a:r>
            <a:endParaRPr lang="en-US" sz="3000" dirty="0"/>
          </a:p>
        </p:txBody>
      </p:sp>
      <p:sp>
        <p:nvSpPr>
          <p:cNvPr id="4" name="Slide Number Placeholder 3"/>
          <p:cNvSpPr>
            <a:spLocks noGrp="1"/>
          </p:cNvSpPr>
          <p:nvPr>
            <p:ph type="sldNum" sz="quarter" idx="12"/>
          </p:nvPr>
        </p:nvSpPr>
        <p:spPr/>
        <p:txBody>
          <a:bodyPr/>
          <a:lstStyle/>
          <a:p>
            <a:fld id="{2574795E-C7FE-49CB-BB61-C857F5AD9C74}" type="slidenum">
              <a:rPr lang="en-US" smtClean="0"/>
              <a:t>7</a:t>
            </a:fld>
            <a:endParaRPr lang="en-US" dirty="0"/>
          </a:p>
        </p:txBody>
      </p:sp>
    </p:spTree>
    <p:extLst>
      <p:ext uri="{BB962C8B-B14F-4D97-AF65-F5344CB8AC3E}">
        <p14:creationId xmlns:p14="http://schemas.microsoft.com/office/powerpoint/2010/main" val="2260896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495800"/>
          </a:xfrm>
        </p:spPr>
        <p:txBody>
          <a:bodyPr>
            <a:normAutofit/>
          </a:bodyPr>
          <a:lstStyle/>
          <a:p>
            <a:pPr marL="109728" indent="0">
              <a:buNone/>
            </a:pPr>
            <a:endParaRPr lang="en-US" sz="1100" dirty="0" smtClean="0"/>
          </a:p>
          <a:p>
            <a:pPr>
              <a:buFont typeface="Wingdings" panose="05000000000000000000" pitchFamily="2" charset="2"/>
              <a:buChar char="q"/>
            </a:pPr>
            <a:r>
              <a:rPr lang="en-US" sz="2400" b="1" dirty="0" smtClean="0"/>
              <a:t>Option 1 </a:t>
            </a:r>
            <a:r>
              <a:rPr lang="en-US" sz="2400" dirty="0" smtClean="0"/>
              <a:t>- Tax Law questions</a:t>
            </a:r>
            <a:endParaRPr lang="en-US" sz="2400" dirty="0"/>
          </a:p>
          <a:p>
            <a:pPr>
              <a:buFont typeface="Wingdings" panose="05000000000000000000" pitchFamily="2" charset="2"/>
              <a:buChar char="q"/>
            </a:pPr>
            <a:r>
              <a:rPr lang="en-US" sz="2400" b="1" dirty="0" smtClean="0"/>
              <a:t>Option 2 </a:t>
            </a:r>
            <a:r>
              <a:rPr lang="en-US" sz="2400" dirty="0" smtClean="0"/>
              <a:t>- Individual Accounts not </a:t>
            </a:r>
            <a:r>
              <a:rPr lang="en-US" sz="2400" dirty="0"/>
              <a:t>in </a:t>
            </a:r>
            <a:r>
              <a:rPr lang="en-US" sz="2400" dirty="0" smtClean="0"/>
              <a:t>collection </a:t>
            </a:r>
            <a:r>
              <a:rPr lang="en-US" sz="2400" dirty="0"/>
              <a:t>or </a:t>
            </a:r>
            <a:r>
              <a:rPr lang="en-US" sz="2400" dirty="0" smtClean="0"/>
              <a:t>examination status </a:t>
            </a:r>
            <a:endParaRPr lang="en-US" sz="2400" dirty="0"/>
          </a:p>
          <a:p>
            <a:pPr>
              <a:buFont typeface="Wingdings" panose="05000000000000000000" pitchFamily="2" charset="2"/>
              <a:buChar char="q"/>
            </a:pPr>
            <a:r>
              <a:rPr lang="en-US" sz="2400" b="1" dirty="0" smtClean="0"/>
              <a:t>Option 3 </a:t>
            </a:r>
            <a:r>
              <a:rPr lang="en-US" sz="2400" dirty="0" smtClean="0"/>
              <a:t>- Business Accounts not </a:t>
            </a:r>
            <a:r>
              <a:rPr lang="en-US" sz="2400" dirty="0"/>
              <a:t>in </a:t>
            </a:r>
            <a:r>
              <a:rPr lang="en-US" sz="2400" dirty="0" smtClean="0"/>
              <a:t>collection </a:t>
            </a:r>
            <a:r>
              <a:rPr lang="en-US" sz="2400" dirty="0"/>
              <a:t>or </a:t>
            </a:r>
            <a:r>
              <a:rPr lang="en-US" sz="2400" dirty="0" smtClean="0"/>
              <a:t>examination status  </a:t>
            </a:r>
            <a:endParaRPr lang="en-US" sz="2400" dirty="0"/>
          </a:p>
          <a:p>
            <a:pPr>
              <a:buFont typeface="Wingdings" panose="05000000000000000000" pitchFamily="2" charset="2"/>
              <a:buChar char="q"/>
            </a:pPr>
            <a:r>
              <a:rPr lang="en-US" sz="2400" b="1" dirty="0" smtClean="0"/>
              <a:t>Option 4 </a:t>
            </a:r>
            <a:r>
              <a:rPr lang="en-US" sz="2400" dirty="0" smtClean="0"/>
              <a:t>- Automated </a:t>
            </a:r>
            <a:r>
              <a:rPr lang="en-US" sz="2400" dirty="0"/>
              <a:t>Collection System (ACS) </a:t>
            </a:r>
            <a:r>
              <a:rPr lang="en-US" sz="2400" dirty="0" smtClean="0"/>
              <a:t>status </a:t>
            </a:r>
          </a:p>
          <a:p>
            <a:pPr>
              <a:buFont typeface="Wingdings" panose="05000000000000000000" pitchFamily="2" charset="2"/>
              <a:buChar char="q"/>
            </a:pPr>
            <a:r>
              <a:rPr lang="en-US" sz="2400" b="1" dirty="0"/>
              <a:t>Option 5 </a:t>
            </a:r>
            <a:r>
              <a:rPr lang="en-US" sz="2400" dirty="0"/>
              <a:t>- Automated Under Reporter (</a:t>
            </a:r>
            <a:r>
              <a:rPr lang="en-US" sz="2400" dirty="0" smtClean="0"/>
              <a:t>AUR) status</a:t>
            </a:r>
            <a:endParaRPr lang="en-US" sz="2400" dirty="0"/>
          </a:p>
          <a:p>
            <a:pPr>
              <a:buFont typeface="Wingdings" panose="05000000000000000000" pitchFamily="2" charset="2"/>
              <a:buChar char="q"/>
            </a:pPr>
            <a:r>
              <a:rPr lang="en-US" sz="2400" b="1" dirty="0"/>
              <a:t>Option 6 </a:t>
            </a:r>
            <a:r>
              <a:rPr lang="en-US" sz="2400" dirty="0"/>
              <a:t>- Correspondence Examination</a:t>
            </a:r>
          </a:p>
          <a:p>
            <a:endParaRPr lang="en-US" dirty="0"/>
          </a:p>
          <a:p>
            <a:endParaRPr lang="en-US" dirty="0"/>
          </a:p>
        </p:txBody>
      </p:sp>
      <p:sp>
        <p:nvSpPr>
          <p:cNvPr id="3" name="Title 2"/>
          <p:cNvSpPr>
            <a:spLocks noGrp="1"/>
          </p:cNvSpPr>
          <p:nvPr>
            <p:ph type="title"/>
          </p:nvPr>
        </p:nvSpPr>
        <p:spPr>
          <a:xfrm>
            <a:off x="457200" y="381000"/>
            <a:ext cx="8229600" cy="762000"/>
          </a:xfrm>
        </p:spPr>
        <p:txBody>
          <a:bodyPr>
            <a:normAutofit fontScale="90000"/>
          </a:bodyPr>
          <a:lstStyle/>
          <a:p>
            <a:r>
              <a:rPr lang="en-US" sz="3100" dirty="0" smtClean="0">
                <a:effectLst/>
              </a:rPr>
              <a:t/>
            </a:r>
            <a:br>
              <a:rPr lang="en-US" sz="3100" dirty="0" smtClean="0">
                <a:effectLst/>
              </a:rPr>
            </a:br>
            <a:r>
              <a:rPr lang="en-US" sz="3300" dirty="0" smtClean="0">
                <a:effectLst/>
              </a:rPr>
              <a:t>Other PPS voice options </a:t>
            </a:r>
            <a:endParaRPr lang="en-US" sz="3300" b="0" dirty="0">
              <a:effectLst/>
            </a:endParaRPr>
          </a:p>
        </p:txBody>
      </p:sp>
      <p:sp>
        <p:nvSpPr>
          <p:cNvPr id="4" name="Slide Number Placeholder 3"/>
          <p:cNvSpPr>
            <a:spLocks noGrp="1"/>
          </p:cNvSpPr>
          <p:nvPr>
            <p:ph type="sldNum" sz="quarter" idx="12"/>
          </p:nvPr>
        </p:nvSpPr>
        <p:spPr/>
        <p:txBody>
          <a:bodyPr/>
          <a:lstStyle/>
          <a:p>
            <a:fld id="{2574795E-C7FE-49CB-BB61-C857F5AD9C74}" type="slidenum">
              <a:rPr lang="en-US" smtClean="0"/>
              <a:t>8</a:t>
            </a:fld>
            <a:endParaRPr lang="en-US" dirty="0"/>
          </a:p>
        </p:txBody>
      </p:sp>
    </p:spTree>
    <p:extLst>
      <p:ext uri="{BB962C8B-B14F-4D97-AF65-F5344CB8AC3E}">
        <p14:creationId xmlns:p14="http://schemas.microsoft.com/office/powerpoint/2010/main" val="30291144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4217</TotalTime>
  <Words>370</Words>
  <Application>Microsoft Office PowerPoint</Application>
  <PresentationFormat>On-screen Show (4:3)</PresentationFormat>
  <Paragraphs>75</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Practitioner Priority Service (PPS)  </vt:lpstr>
      <vt:lpstr>Practitioner Priority Service is a nationwide toll-free, account related service available to tax practitioners.</vt:lpstr>
      <vt:lpstr>PPS serves tax practitioners as the first point of contact for assistance regarding their clients' account related issues.</vt:lpstr>
      <vt:lpstr>PPS Toll-Free Line is staffed in 7 locations that handle Individual Accounts and 3 that specialize in Business Account issues</vt:lpstr>
      <vt:lpstr>The following account related services are offered in all Accounts Management locations.</vt:lpstr>
      <vt:lpstr>Service Limitations</vt:lpstr>
      <vt:lpstr>Services that are Out of Scope for Accounts Management PPS Assistors </vt:lpstr>
      <vt:lpstr> Other PPS voice options </vt:lpstr>
    </vt:vector>
  </TitlesOfParts>
  <Company>Internal Revenue Service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Practitioner Priority Service (PPS)</dc:title>
  <dc:creator>Department of Treasury</dc:creator>
  <cp:lastModifiedBy>Department of Treasury</cp:lastModifiedBy>
  <cp:revision>80</cp:revision>
  <cp:lastPrinted>2016-05-16T23:14:35Z</cp:lastPrinted>
  <dcterms:created xsi:type="dcterms:W3CDTF">2014-12-12T16:28:07Z</dcterms:created>
  <dcterms:modified xsi:type="dcterms:W3CDTF">2016-06-16T15:36:14Z</dcterms:modified>
</cp:coreProperties>
</file>