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2.xml" ContentType="application/vnd.openxmlformats-officedocument.theme+xml"/>
  <Override PartName="/ppt/tags/tag14.xml" ContentType="application/vnd.openxmlformats-officedocument.presentationml.tags+xml"/>
  <Override PartName="/ppt/notesSlides/notesSlide1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tags/tag17.xml" ContentType="application/vnd.openxmlformats-officedocument.presentationml.tags+xml"/>
  <Override PartName="/ppt/notesSlides/notesSlide3.xml" ContentType="application/vnd.openxmlformats-officedocument.presentationml.notesSlide+xml"/>
  <Override PartName="/ppt/tags/tag18.xml" ContentType="application/vnd.openxmlformats-officedocument.presentationml.tags+xml"/>
  <Override PartName="/ppt/notesSlides/notesSlide4.xml" ContentType="application/vnd.openxmlformats-officedocument.presentationml.notesSlide+xml"/>
  <Override PartName="/ppt/tags/tag19.xml" ContentType="application/vnd.openxmlformats-officedocument.presentationml.tags+xml"/>
  <Override PartName="/ppt/notesSlides/notesSlide5.xml" ContentType="application/vnd.openxmlformats-officedocument.presentationml.notesSlide+xml"/>
  <Override PartName="/ppt/tags/tag20.xml" ContentType="application/vnd.openxmlformats-officedocument.presentationml.tags+xml"/>
  <Override PartName="/ppt/notesSlides/notesSlide6.xml" ContentType="application/vnd.openxmlformats-officedocument.presentationml.notesSlide+xml"/>
  <Override PartName="/ppt/tags/tag21.xml" ContentType="application/vnd.openxmlformats-officedocument.presentationml.tags+xml"/>
  <Override PartName="/ppt/notesSlides/notesSlide7.xml" ContentType="application/vnd.openxmlformats-officedocument.presentationml.notesSlide+xml"/>
  <Override PartName="/ppt/tags/tag22.xml" ContentType="application/vnd.openxmlformats-officedocument.presentationml.tags+xml"/>
  <Override PartName="/ppt/notesSlides/notesSlide8.xml" ContentType="application/vnd.openxmlformats-officedocument.presentationml.notesSlide+xml"/>
  <Override PartName="/ppt/tags/tag23.xml" ContentType="application/vnd.openxmlformats-officedocument.presentationml.tags+xml"/>
  <Override PartName="/ppt/notesSlides/notesSlide9.xml" ContentType="application/vnd.openxmlformats-officedocument.presentationml.notesSlide+xml"/>
  <Override PartName="/ppt/tags/tag24.xml" ContentType="application/vnd.openxmlformats-officedocument.presentationml.tags+xml"/>
  <Override PartName="/ppt/notesSlides/notesSlide10.xml" ContentType="application/vnd.openxmlformats-officedocument.presentationml.notesSlide+xml"/>
  <Override PartName="/ppt/tags/tag25.xml" ContentType="application/vnd.openxmlformats-officedocument.presentationml.tags+xml"/>
  <Override PartName="/ppt/notesSlides/notesSlide11.xml" ContentType="application/vnd.openxmlformats-officedocument.presentationml.notesSlide+xml"/>
  <Override PartName="/ppt/tags/tag26.xml" ContentType="application/vnd.openxmlformats-officedocument.presentationml.tags+xml"/>
  <Override PartName="/ppt/notesSlides/notesSlide12.xml" ContentType="application/vnd.openxmlformats-officedocument.presentationml.notesSlide+xml"/>
  <Override PartName="/ppt/tags/tag27.xml" ContentType="application/vnd.openxmlformats-officedocument.presentationml.tags+xml"/>
  <Override PartName="/ppt/notesSlides/notesSlide13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4.xml" ContentType="application/vnd.openxmlformats-officedocument.presentationml.notesSlide+xml"/>
  <Override PartName="/ppt/tags/tag30.xml" ContentType="application/vnd.openxmlformats-officedocument.presentationml.tags+xml"/>
  <Override PartName="/ppt/notesSlides/notesSlide15.xml" ContentType="application/vnd.openxmlformats-officedocument.presentationml.notesSlide+xml"/>
  <Override PartName="/ppt/tags/tag31.xml" ContentType="application/vnd.openxmlformats-officedocument.presentationml.tags+xml"/>
  <Override PartName="/ppt/notesSlides/notesSlide16.xml" ContentType="application/vnd.openxmlformats-officedocument.presentationml.notesSlide+xml"/>
  <Override PartName="/ppt/tags/tag32.xml" ContentType="application/vnd.openxmlformats-officedocument.presentationml.tags+xml"/>
  <Override PartName="/ppt/notesSlides/notesSlide17.xml" ContentType="application/vnd.openxmlformats-officedocument.presentationml.notesSlide+xml"/>
  <Override PartName="/ppt/tags/tag33.xml" ContentType="application/vnd.openxmlformats-officedocument.presentationml.tags+xml"/>
  <Override PartName="/ppt/notesSlides/notesSlide18.xml" ContentType="application/vnd.openxmlformats-officedocument.presentationml.notesSlide+xml"/>
  <Override PartName="/ppt/tags/tag34.xml" ContentType="application/vnd.openxmlformats-officedocument.presentationml.tags+xml"/>
  <Override PartName="/ppt/notesSlides/notesSlide19.xml" ContentType="application/vnd.openxmlformats-officedocument.presentationml.notesSlide+xml"/>
  <Override PartName="/ppt/tags/tag35.xml" ContentType="application/vnd.openxmlformats-officedocument.presentationml.tags+xml"/>
  <Override PartName="/ppt/notesSlides/notesSlide20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21.xml" ContentType="application/vnd.openxmlformats-officedocument.presentationml.notesSlide+xml"/>
  <Override PartName="/ppt/tags/tag40.xml" ContentType="application/vnd.openxmlformats-officedocument.presentationml.tags+xml"/>
  <Override PartName="/ppt/notesSlides/notesSlide22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23.xml" ContentType="application/vnd.openxmlformats-officedocument.presentationml.notesSlide+xml"/>
  <Override PartName="/ppt/tags/tag47.xml" ContentType="application/vnd.openxmlformats-officedocument.presentationml.tags+xml"/>
  <Override PartName="/ppt/notesSlides/notesSlide24.xml" ContentType="application/vnd.openxmlformats-officedocument.presentationml.notesSlide+xml"/>
  <Override PartName="/ppt/tags/tag48.xml" ContentType="application/vnd.openxmlformats-officedocument.presentationml.tags+xml"/>
  <Override PartName="/ppt/notesSlides/notesSlide25.xml" ContentType="application/vnd.openxmlformats-officedocument.presentationml.notesSlide+xml"/>
  <Override PartName="/ppt/tags/tag49.xml" ContentType="application/vnd.openxmlformats-officedocument.presentationml.tags+xml"/>
  <Override PartName="/ppt/notesSlides/notesSlide26.xml" ContentType="application/vnd.openxmlformats-officedocument.presentationml.notesSlide+xml"/>
  <Override PartName="/ppt/tags/tag50.xml" ContentType="application/vnd.openxmlformats-officedocument.presentationml.tags+xml"/>
  <Override PartName="/ppt/notesSlides/notesSlide27.xml" ContentType="application/vnd.openxmlformats-officedocument.presentationml.notesSlide+xml"/>
  <Override PartName="/ppt/tags/tag51.xml" ContentType="application/vnd.openxmlformats-officedocument.presentationml.tags+xml"/>
  <Override PartName="/ppt/notesSlides/notesSlide28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29.xml" ContentType="application/vnd.openxmlformats-officedocument.presentationml.notesSlide+xml"/>
  <Override PartName="/ppt/tags/tag54.xml" ContentType="application/vnd.openxmlformats-officedocument.presentationml.tags+xml"/>
  <Override PartName="/ppt/notesSlides/notesSlide30.xml" ContentType="application/vnd.openxmlformats-officedocument.presentationml.notesSlide+xml"/>
  <Override PartName="/ppt/tags/tag55.xml" ContentType="application/vnd.openxmlformats-officedocument.presentationml.tags+xml"/>
  <Override PartName="/ppt/notesSlides/notesSlide31.xml" ContentType="application/vnd.openxmlformats-officedocument.presentationml.notesSlide+xml"/>
  <Override PartName="/ppt/tags/tag56.xml" ContentType="application/vnd.openxmlformats-officedocument.presentationml.tags+xml"/>
  <Override PartName="/ppt/notesSlides/notesSlide32.xml" ContentType="application/vnd.openxmlformats-officedocument.presentationml.notesSlide+xml"/>
  <Override PartName="/ppt/tags/tag57.xml" ContentType="application/vnd.openxmlformats-officedocument.presentationml.tags+xml"/>
  <Override PartName="/ppt/notesSlides/notesSlide33.xml" ContentType="application/vnd.openxmlformats-officedocument.presentationml.notesSlide+xml"/>
  <Override PartName="/ppt/tags/tag58.xml" ContentType="application/vnd.openxmlformats-officedocument.presentationml.tags+xml"/>
  <Override PartName="/ppt/notesSlides/notesSlide34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9"/>
  </p:notesMasterIdLst>
  <p:sldIdLst>
    <p:sldId id="378" r:id="rId2"/>
    <p:sldId id="412" r:id="rId3"/>
    <p:sldId id="413" r:id="rId4"/>
    <p:sldId id="414" r:id="rId5"/>
    <p:sldId id="411" r:id="rId6"/>
    <p:sldId id="416" r:id="rId7"/>
    <p:sldId id="458" r:id="rId8"/>
    <p:sldId id="459" r:id="rId9"/>
    <p:sldId id="460" r:id="rId10"/>
    <p:sldId id="461" r:id="rId11"/>
    <p:sldId id="462" r:id="rId12"/>
    <p:sldId id="418" r:id="rId13"/>
    <p:sldId id="419" r:id="rId14"/>
    <p:sldId id="431" r:id="rId15"/>
    <p:sldId id="420" r:id="rId16"/>
    <p:sldId id="421" r:id="rId17"/>
    <p:sldId id="425" r:id="rId18"/>
    <p:sldId id="422" r:id="rId19"/>
    <p:sldId id="424" r:id="rId20"/>
    <p:sldId id="423" r:id="rId21"/>
    <p:sldId id="426" r:id="rId22"/>
    <p:sldId id="427" r:id="rId23"/>
    <p:sldId id="428" r:id="rId24"/>
    <p:sldId id="433" r:id="rId25"/>
    <p:sldId id="434" r:id="rId26"/>
    <p:sldId id="435" r:id="rId27"/>
    <p:sldId id="436" r:id="rId28"/>
    <p:sldId id="429" r:id="rId29"/>
    <p:sldId id="437" r:id="rId30"/>
    <p:sldId id="440" r:id="rId31"/>
    <p:sldId id="441" r:id="rId32"/>
    <p:sldId id="445" r:id="rId33"/>
    <p:sldId id="438" r:id="rId34"/>
    <p:sldId id="439" r:id="rId35"/>
    <p:sldId id="442" r:id="rId36"/>
    <p:sldId id="443" r:id="rId37"/>
    <p:sldId id="446" r:id="rId38"/>
    <p:sldId id="448" r:id="rId39"/>
    <p:sldId id="449" r:id="rId40"/>
    <p:sldId id="451" r:id="rId41"/>
    <p:sldId id="450" r:id="rId42"/>
    <p:sldId id="453" r:id="rId43"/>
    <p:sldId id="454" r:id="rId44"/>
    <p:sldId id="455" r:id="rId45"/>
    <p:sldId id="456" r:id="rId46"/>
    <p:sldId id="457" r:id="rId47"/>
    <p:sldId id="408" r:id="rId48"/>
  </p:sldIdLst>
  <p:sldSz cx="9144000" cy="6858000" type="screen4x3"/>
  <p:notesSz cx="6858000" cy="9144000"/>
  <p:custDataLst>
    <p:tags r:id="rId5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788" autoAdjust="0"/>
  </p:normalViewPr>
  <p:slideViewPr>
    <p:cSldViewPr>
      <p:cViewPr varScale="1">
        <p:scale>
          <a:sx n="49" d="100"/>
          <a:sy n="49" d="100"/>
        </p:scale>
        <p:origin x="-10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A26F1F6-37CE-40EC-94EA-47F52E9704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40860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94F4B0-AB29-4E63-B0AE-28AF9F76B8BD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F0C683-F526-4640-9C0D-44A107AAA39F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7997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26F1F6-37CE-40EC-94EA-47F52E970406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17877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26F1F6-37CE-40EC-94EA-47F52E970406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84351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defTabSz="450753">
              <a:defRPr/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26F1F6-37CE-40EC-94EA-47F52E970406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99192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26F1F6-37CE-40EC-94EA-47F52E970406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99192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26F1F6-37CE-40EC-94EA-47F52E970406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35286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26F1F6-37CE-40EC-94EA-47F52E970406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31346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26F1F6-37CE-40EC-94EA-47F52E970406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07473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26F1F6-37CE-40EC-94EA-47F52E970406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398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26F1F6-37CE-40EC-94EA-47F52E970406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57919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26F1F6-37CE-40EC-94EA-47F52E970406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63514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26F1F6-37CE-40EC-94EA-47F52E970406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53490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26F1F6-37CE-40EC-94EA-47F52E970406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90546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26F1F6-37CE-40EC-94EA-47F52E970406}" type="slidenum">
              <a:rPr lang="en-US" altLang="en-US" smtClean="0"/>
              <a:pPr>
                <a:defRPr/>
              </a:pPr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37370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26F1F6-37CE-40EC-94EA-47F52E970406}" type="slidenum">
              <a:rPr lang="en-US" altLang="en-US" smtClean="0"/>
              <a:pPr>
                <a:defRPr/>
              </a:pPr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96641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26F1F6-37CE-40EC-94EA-47F52E970406}" type="slidenum">
              <a:rPr lang="en-US" altLang="en-US" smtClean="0"/>
              <a:pPr>
                <a:defRPr/>
              </a:pPr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238292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26F1F6-37CE-40EC-94EA-47F52E970406}" type="slidenum">
              <a:rPr lang="en-US" altLang="en-US" smtClean="0"/>
              <a:pPr>
                <a:defRPr/>
              </a:pPr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073732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26F1F6-37CE-40EC-94EA-47F52E970406}" type="slidenum">
              <a:rPr lang="en-US" altLang="en-US" smtClean="0"/>
              <a:pPr>
                <a:defRPr/>
              </a:pPr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959140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26F1F6-37CE-40EC-94EA-47F52E970406}" type="slidenum">
              <a:rPr lang="en-US" altLang="en-US" smtClean="0"/>
              <a:pPr>
                <a:defRPr/>
              </a:pPr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578078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26F1F6-37CE-40EC-94EA-47F52E970406}" type="slidenum">
              <a:rPr lang="en-US" altLang="en-US" smtClean="0"/>
              <a:pPr>
                <a:defRPr/>
              </a:pPr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2215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26F1F6-37CE-40EC-94EA-47F52E970406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375090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26F1F6-37CE-40EC-94EA-47F52E970406}" type="slidenum">
              <a:rPr lang="en-US" altLang="en-US" smtClean="0"/>
              <a:pPr>
                <a:defRPr/>
              </a:pPr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307437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26F1F6-37CE-40EC-94EA-47F52E970406}" type="slidenum">
              <a:rPr lang="en-US" altLang="en-US" smtClean="0"/>
              <a:pPr>
                <a:defRPr/>
              </a:pPr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731116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26F1F6-37CE-40EC-94EA-47F52E970406}" type="slidenum">
              <a:rPr lang="en-US" altLang="en-US" smtClean="0"/>
              <a:pPr>
                <a:defRPr/>
              </a:pPr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501260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26F1F6-37CE-40EC-94EA-47F52E970406}" type="slidenum">
              <a:rPr lang="en-US" altLang="en-US" smtClean="0"/>
              <a:pPr>
                <a:defRPr/>
              </a:pPr>
              <a:t>44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67494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26F1F6-37CE-40EC-94EA-47F52E970406}" type="slidenum">
              <a:rPr lang="en-US" altLang="en-US" smtClean="0"/>
              <a:pPr>
                <a:defRPr/>
              </a:pPr>
              <a:t>45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869034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26F1F6-37CE-40EC-94EA-47F52E970406}" type="slidenum">
              <a:rPr lang="en-US" altLang="en-US" smtClean="0"/>
              <a:pPr>
                <a:defRPr/>
              </a:pPr>
              <a:t>47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476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26F1F6-37CE-40EC-94EA-47F52E970406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9353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alt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26F1F6-37CE-40EC-94EA-47F52E970406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52175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F0C683-F526-4640-9C0D-44A107AAA39F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2652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F0C683-F526-4640-9C0D-44A107AAA39F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4390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F0C683-F526-4640-9C0D-44A107AAA39F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8442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F0C683-F526-4640-9C0D-44A107AAA39F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408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ackground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26988"/>
            <a:ext cx="9259888" cy="694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47813" y="4697413"/>
            <a:ext cx="7412037" cy="603250"/>
          </a:xfrm>
        </p:spPr>
        <p:txBody>
          <a:bodyPr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555875" y="5373688"/>
            <a:ext cx="6400800" cy="360362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>
            <a:lvl1pPr marL="0" indent="0" algn="r">
              <a:buFontTx/>
              <a:buNone/>
              <a:defRPr sz="2400" b="1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192838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92838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192838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9880D4A-D072-4F69-AD01-4659631BE7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7819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D668B-EC0A-499C-AE63-4F177C285C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58441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749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749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544AC-6245-4686-B683-019C3F8045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1805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350" y="1752600"/>
            <a:ext cx="7283450" cy="44021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ADD5E-5CBE-44F4-BC91-DD7D52CF02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4205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22167-993A-43DE-AFD2-3CB4E0CDD5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5047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350" y="1628775"/>
            <a:ext cx="35655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1275" y="1628775"/>
            <a:ext cx="35655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8DCB3-DB7F-4F23-AD2E-674D314BD9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2538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3F40D-C2D2-44E1-A52E-5E25526082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482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7FC90-2C1E-44A8-97C9-59C878579D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7444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1238F-65CA-49EB-823D-1B37D388F5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7210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0EC17-3352-4CE4-A525-87A8598C15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510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B43F5-C35E-4520-97B3-2096CDD955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1032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ckground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413" y="-100013"/>
            <a:ext cx="9050338" cy="699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irs-eagle_white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84900"/>
            <a:ext cx="1441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404813"/>
            <a:ext cx="7921625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03350" y="1628775"/>
            <a:ext cx="72834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A412F94-C527-4DDE-8A5F-7F9AE27D5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custDataLst>
      <p:tags r:id="rId13"/>
    </p:custDataLst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FFFF"/>
        </a:buClr>
        <a:buSzPct val="13500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62013" indent="-404813" algn="l" rtl="0" eaLnBrk="0" fontAlgn="base" hangingPunct="0">
        <a:spcBef>
          <a:spcPct val="20000"/>
        </a:spcBef>
        <a:spcAft>
          <a:spcPct val="0"/>
        </a:spcAft>
        <a:buClr>
          <a:srgbClr val="CCFFFF"/>
        </a:buClr>
        <a:buSzPct val="135000"/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258888" indent="-344488" algn="l" rtl="0" eaLnBrk="0" fontAlgn="base" hangingPunct="0">
        <a:spcBef>
          <a:spcPct val="20000"/>
        </a:spcBef>
        <a:spcAft>
          <a:spcPct val="0"/>
        </a:spcAft>
        <a:buClr>
          <a:srgbClr val="CCFFFF"/>
        </a:buClr>
        <a:buSzPct val="135000"/>
        <a:buFont typeface="Wingdings" pitchFamily="2" charset="2"/>
        <a:buChar char="s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FFFF"/>
        </a:buClr>
        <a:buSzPct val="135000"/>
        <a:buChar char="•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FFFF"/>
        </a:buClr>
        <a:buSzPct val="135000"/>
        <a:buChar char="•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FFFF"/>
        </a:buClr>
        <a:buSzPct val="135000"/>
        <a:buChar char="•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FFFF"/>
        </a:buClr>
        <a:buSzPct val="135000"/>
        <a:buChar char="•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FFFF"/>
        </a:buClr>
        <a:buSzPct val="135000"/>
        <a:buChar char="•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FFFF"/>
        </a:buClr>
        <a:buSzPct val="135000"/>
        <a:buChar char="•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9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0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5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8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9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0.x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5" Type="http://schemas.openxmlformats.org/officeDocument/2006/relationships/image" Target="../media/image5.png"/><Relationship Id="rId4" Type="http://schemas.openxmlformats.org/officeDocument/2006/relationships/hyperlink" Target="f2553-Timely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"/>
          <p:cNvSpPr>
            <a:spLocks noGrp="1" noChangeArrowheads="1"/>
          </p:cNvSpPr>
          <p:nvPr>
            <p:ph type="ctrTitle"/>
          </p:nvPr>
        </p:nvSpPr>
        <p:spPr>
          <a:xfrm>
            <a:off x="2268538" y="457200"/>
            <a:ext cx="6265862" cy="2971800"/>
          </a:xfrm>
        </p:spPr>
        <p:txBody>
          <a:bodyPr/>
          <a:lstStyle/>
          <a:p>
            <a:pPr algn="ctr" eaLnBrk="1" hangingPunct="1"/>
            <a:r>
              <a:rPr lang="en-US" altLang="en-US" sz="4400" dirty="0" smtClean="0"/>
              <a:t>S Corporations</a:t>
            </a:r>
            <a:r>
              <a:rPr lang="en-US" altLang="en-US" sz="4400" smtClean="0"/>
              <a:t/>
            </a:r>
            <a:br>
              <a:rPr lang="en-US" altLang="en-US" sz="4400" smtClean="0"/>
            </a:br>
            <a:r>
              <a:rPr lang="en-US" altLang="en-US" sz="4400" smtClean="0"/>
              <a:t>General </a:t>
            </a:r>
            <a:r>
              <a:rPr lang="en-US" altLang="en-US" sz="4400" dirty="0" smtClean="0"/>
              <a:t>Overview</a:t>
            </a:r>
          </a:p>
        </p:txBody>
      </p:sp>
      <p:pic>
        <p:nvPicPr>
          <p:cNvPr id="3077" name="IRS Logo" descr="irs-eag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429125"/>
            <a:ext cx="2130425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Presenter name and org"/>
          <p:cNvSpPr>
            <a:spLocks noChangeArrowheads="1"/>
          </p:cNvSpPr>
          <p:nvPr/>
        </p:nvSpPr>
        <p:spPr bwMode="auto">
          <a:xfrm>
            <a:off x="2555875" y="4440048"/>
            <a:ext cx="6475413" cy="938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3200" dirty="0" smtClean="0">
                <a:solidFill>
                  <a:schemeClr val="tx2"/>
                </a:solidFill>
              </a:rPr>
              <a:t>Richard Furlong Jr.</a:t>
            </a:r>
          </a:p>
          <a:p>
            <a:pPr algn="r" eaLnBrk="1" hangingPunct="1"/>
            <a:r>
              <a:rPr lang="en-US" altLang="en-US" sz="3200" dirty="0" smtClean="0">
                <a:solidFill>
                  <a:schemeClr val="tx2"/>
                </a:solidFill>
              </a:rPr>
              <a:t>Senior Stakeholder Liaison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3075" name="Date"/>
          <p:cNvSpPr>
            <a:spLocks noGrp="1" noChangeArrowheads="1"/>
          </p:cNvSpPr>
          <p:nvPr>
            <p:ph type="subTitle" idx="1"/>
          </p:nvPr>
        </p:nvSpPr>
        <p:spPr>
          <a:xfrm>
            <a:off x="2555874" y="5943600"/>
            <a:ext cx="6475413" cy="91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 smtClean="0"/>
              <a:t>June </a:t>
            </a:r>
            <a:r>
              <a:rPr lang="en-US" altLang="en-US" sz="2000" dirty="0" smtClean="0"/>
              <a:t>22, </a:t>
            </a:r>
            <a:r>
              <a:rPr lang="en-US" altLang="en-US" sz="2000" dirty="0" smtClean="0"/>
              <a:t>2016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 smtClean="0"/>
              <a:t>CPA </a:t>
            </a:r>
            <a:r>
              <a:rPr lang="en-US" altLang="en-US" sz="2000" smtClean="0"/>
              <a:t>Continuing Education </a:t>
            </a:r>
            <a:r>
              <a:rPr lang="en-US" altLang="en-US" sz="2000" dirty="0" smtClean="0"/>
              <a:t>Society of PA</a:t>
            </a:r>
            <a:endParaRPr lang="en-US" altLang="en-US" sz="20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to the 3 Years</a:t>
            </a:r>
            <a:br>
              <a:rPr lang="en-US" dirty="0"/>
            </a:br>
            <a:r>
              <a:rPr lang="en-US" dirty="0"/>
              <a:t> and 75 Days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51" y="1844675"/>
            <a:ext cx="7272857" cy="4525963"/>
          </a:xfrm>
        </p:spPr>
        <p:txBody>
          <a:bodyPr/>
          <a:lstStyle/>
          <a:p>
            <a:r>
              <a:rPr lang="en-US" dirty="0"/>
              <a:t>Certain entities can qualify for the exception to the 3 years and 75 day rule only when certain criteria are met and neither the entity nor any of its shareholders was notified by the IRS of any problems regarding the S corporation status within 6 months of the date on which the Form 1120S for the first year was timely filed.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736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End of 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51" y="2132856"/>
            <a:ext cx="7488882" cy="423778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Once the election is made, it stays in effect until it is terminated or revoked.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08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 Corp Taxation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52600"/>
            <a:ext cx="76962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An S corp is generally not taxed on its income since it is a pass-through entity.  The shareholders report the pass-through items and pay the tax.  Items of income, loss, deduction or credit are grouped into two categories:</a:t>
            </a:r>
          </a:p>
          <a:p>
            <a:pPr marL="1257300" lvl="2" indent="-514350">
              <a:spcBef>
                <a:spcPts val="600"/>
              </a:spcBef>
              <a:buSzPct val="95000"/>
              <a:buFont typeface="+mj-lt"/>
              <a:buAutoNum type="arabicPeriod"/>
            </a:pPr>
            <a:r>
              <a:rPr lang="en-US" dirty="0"/>
              <a:t>Separately stated items</a:t>
            </a:r>
          </a:p>
          <a:p>
            <a:pPr marL="1257300" lvl="2" indent="-514350">
              <a:spcBef>
                <a:spcPts val="600"/>
              </a:spcBef>
              <a:buSzPct val="95000"/>
              <a:buFont typeface="+mj-lt"/>
              <a:buAutoNum type="arabicPeriod"/>
            </a:pPr>
            <a:r>
              <a:rPr lang="en-US" dirty="0"/>
              <a:t>Non-separately stated items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 smtClean="0"/>
              <a:t>Exceptions Include:  Built-in Gains Tax, Excess Net Passive Investment Income Tax and  LIFO Recapture Tax.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ADD5E-5CBE-44F4-BC91-DD7D52CF0292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213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404813"/>
            <a:ext cx="8000999" cy="927100"/>
          </a:xfrm>
        </p:spPr>
        <p:txBody>
          <a:bodyPr/>
          <a:lstStyle/>
          <a:p>
            <a:r>
              <a:rPr lang="en-US" dirty="0" smtClean="0"/>
              <a:t>Shareholder Loss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2400"/>
              </a:spcBef>
              <a:buSzPct val="95000"/>
              <a:buNone/>
            </a:pPr>
            <a:r>
              <a:rPr lang="en-US" dirty="0" smtClean="0"/>
              <a:t>Before losses can be claimed by an S corp shareholder they need satisfy the following three loss limitations:</a:t>
            </a:r>
          </a:p>
          <a:p>
            <a:pPr marL="514350" indent="-514350">
              <a:spcBef>
                <a:spcPts val="1200"/>
              </a:spcBef>
              <a:buSzPct val="95000"/>
              <a:buFont typeface="+mj-lt"/>
              <a:buAutoNum type="arabicPeriod"/>
            </a:pPr>
            <a:r>
              <a:rPr lang="en-US" dirty="0" smtClean="0"/>
              <a:t>Stock &amp; debt basis limitations -                  IRC §1366(d) </a:t>
            </a:r>
          </a:p>
          <a:p>
            <a:pPr marL="514350" indent="-514350">
              <a:spcBef>
                <a:spcPts val="1200"/>
              </a:spcBef>
              <a:buSzPct val="95000"/>
              <a:buFont typeface="+mj-lt"/>
              <a:buAutoNum type="arabicPeriod"/>
            </a:pPr>
            <a:r>
              <a:rPr lang="en-US" dirty="0" smtClean="0"/>
              <a:t>At-risk limitation - IRC §465 </a:t>
            </a:r>
          </a:p>
          <a:p>
            <a:pPr marL="514350" indent="-514350">
              <a:spcBef>
                <a:spcPts val="1200"/>
              </a:spcBef>
              <a:buSzPct val="95000"/>
              <a:buFont typeface="+mj-lt"/>
              <a:buAutoNum type="arabicPeriod"/>
            </a:pPr>
            <a:r>
              <a:rPr lang="en-US" dirty="0" smtClean="0"/>
              <a:t>Passive activity loss limitation - IRC §469 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3200" dirty="0" smtClean="0"/>
              <a:t>Must Overcome Each Hurdle!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ADD5E-5CBE-44F4-BC91-DD7D52CF0292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242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Shareholder Loss Limitations</a:t>
            </a:r>
            <a:r>
              <a:rPr lang="en-US" altLang="en-US" sz="3200" dirty="0" smtClean="0"/>
              <a:t/>
            </a:r>
            <a:br>
              <a:rPr lang="en-US" altLang="en-US" sz="3200" dirty="0" smtClean="0"/>
            </a:br>
            <a:r>
              <a:rPr lang="en-US" altLang="en-US" sz="3200" dirty="0" smtClean="0"/>
              <a:t>Loss Limitation Flow Chart</a:t>
            </a:r>
          </a:p>
        </p:txBody>
      </p:sp>
      <p:sp>
        <p:nvSpPr>
          <p:cNvPr id="66566" name="Basis" descr="Chart showing the Loss Limitations Flow Chart" title="Chart"/>
          <p:cNvSpPr>
            <a:spLocks noChangeArrowheads="1"/>
          </p:cNvSpPr>
          <p:nvPr/>
        </p:nvSpPr>
        <p:spPr bwMode="auto">
          <a:xfrm>
            <a:off x="1147763" y="1720250"/>
            <a:ext cx="22098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en-US" dirty="0"/>
              <a:t>Does the Shareholder have Adequate </a:t>
            </a:r>
            <a:r>
              <a:rPr lang="en-US" altLang="en-US" dirty="0">
                <a:solidFill>
                  <a:schemeClr val="bg1">
                    <a:lumMod val="20000"/>
                    <a:lumOff val="80000"/>
                  </a:schemeClr>
                </a:solidFill>
              </a:rPr>
              <a:t>Stock</a:t>
            </a:r>
            <a:r>
              <a:rPr lang="en-US" altLang="en-US" dirty="0"/>
              <a:t> and </a:t>
            </a:r>
            <a:r>
              <a:rPr lang="en-US" altLang="en-US" dirty="0">
                <a:solidFill>
                  <a:schemeClr val="bg1">
                    <a:lumMod val="20000"/>
                    <a:lumOff val="80000"/>
                  </a:schemeClr>
                </a:solidFill>
              </a:rPr>
              <a:t>Debt BASIS</a:t>
            </a:r>
            <a:r>
              <a:rPr lang="en-US" altLang="en-US" dirty="0"/>
              <a:t>?</a:t>
            </a:r>
          </a:p>
        </p:txBody>
      </p:sp>
      <p:sp>
        <p:nvSpPr>
          <p:cNvPr id="66567" name="Basis No Line" descr="Chart showing the Loss Limitations Flow Chart" title="Chart"/>
          <p:cNvSpPr>
            <a:spLocks noChangeShapeType="1"/>
          </p:cNvSpPr>
          <p:nvPr/>
        </p:nvSpPr>
        <p:spPr bwMode="auto">
          <a:xfrm flipV="1">
            <a:off x="3381376" y="2280637"/>
            <a:ext cx="2579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6569" name="Basis No" descr="Chart showing the Loss Limitations Flow Chart" title="Chart"/>
          <p:cNvSpPr txBox="1">
            <a:spLocks noChangeArrowheads="1"/>
          </p:cNvSpPr>
          <p:nvPr/>
        </p:nvSpPr>
        <p:spPr bwMode="auto">
          <a:xfrm>
            <a:off x="3940176" y="1872650"/>
            <a:ext cx="1219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dirty="0"/>
              <a:t>NO</a:t>
            </a:r>
          </a:p>
        </p:txBody>
      </p:sp>
      <p:sp>
        <p:nvSpPr>
          <p:cNvPr id="66568" name="Basis Limit" descr="Chart showing the Loss Limitations Flow Chart" title="Chart"/>
          <p:cNvSpPr txBox="1">
            <a:spLocks noChangeArrowheads="1"/>
          </p:cNvSpPr>
          <p:nvPr/>
        </p:nvSpPr>
        <p:spPr bwMode="auto">
          <a:xfrm>
            <a:off x="5981701" y="1781368"/>
            <a:ext cx="2978149" cy="915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dirty="0"/>
              <a:t>Loss not allowed on 1040.  If partial basis, follow </a:t>
            </a:r>
            <a:r>
              <a:rPr lang="en-US" altLang="en-US" dirty="0">
                <a:solidFill>
                  <a:schemeClr val="bg1">
                    <a:lumMod val="20000"/>
                    <a:lumOff val="80000"/>
                  </a:schemeClr>
                </a:solidFill>
              </a:rPr>
              <a:t>YES </a:t>
            </a:r>
            <a:r>
              <a:rPr lang="en-US" altLang="en-US" dirty="0"/>
              <a:t>arrows for that amount.</a:t>
            </a:r>
          </a:p>
        </p:txBody>
      </p:sp>
      <p:sp>
        <p:nvSpPr>
          <p:cNvPr id="66576" name="Basis Yes Line" descr="Chart showing the Loss Limitations Flow Chart" title="Chart"/>
          <p:cNvSpPr>
            <a:spLocks noChangeShapeType="1"/>
          </p:cNvSpPr>
          <p:nvPr/>
        </p:nvSpPr>
        <p:spPr bwMode="auto">
          <a:xfrm>
            <a:off x="2214563" y="28632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6577" name="Basis Yes" descr="Chart showing the Loss Limitations Flow Chart" title="Chart"/>
          <p:cNvSpPr txBox="1">
            <a:spLocks noChangeArrowheads="1"/>
          </p:cNvSpPr>
          <p:nvPr/>
        </p:nvSpPr>
        <p:spPr bwMode="auto">
          <a:xfrm>
            <a:off x="2214563" y="2863250"/>
            <a:ext cx="990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dirty="0"/>
              <a:t>YES</a:t>
            </a:r>
          </a:p>
        </p:txBody>
      </p:sp>
      <p:sp>
        <p:nvSpPr>
          <p:cNvPr id="66570" name="At-Risk" descr="Chart showing the Loss Limitations Flow Chart" title="Chart"/>
          <p:cNvSpPr>
            <a:spLocks noChangeArrowheads="1"/>
          </p:cNvSpPr>
          <p:nvPr/>
        </p:nvSpPr>
        <p:spPr bwMode="auto">
          <a:xfrm>
            <a:off x="1147763" y="3320450"/>
            <a:ext cx="22098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en-US" dirty="0"/>
              <a:t>Is the Shareholder </a:t>
            </a:r>
            <a:r>
              <a:rPr lang="en-US" altLang="en-US" dirty="0">
                <a:solidFill>
                  <a:schemeClr val="bg1">
                    <a:lumMod val="20000"/>
                    <a:lumOff val="80000"/>
                  </a:schemeClr>
                </a:solidFill>
              </a:rPr>
              <a:t>At Risk </a:t>
            </a:r>
            <a:r>
              <a:rPr lang="en-US" altLang="en-US" dirty="0"/>
              <a:t>in </a:t>
            </a:r>
            <a:r>
              <a:rPr lang="en-US" altLang="en-US" dirty="0">
                <a:solidFill>
                  <a:schemeClr val="bg1">
                    <a:lumMod val="20000"/>
                    <a:lumOff val="80000"/>
                  </a:schemeClr>
                </a:solidFill>
              </a:rPr>
              <a:t>Stock </a:t>
            </a:r>
            <a:r>
              <a:rPr lang="en-US" altLang="en-US" dirty="0"/>
              <a:t>and </a:t>
            </a:r>
            <a:r>
              <a:rPr lang="en-US" alt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Debt</a:t>
            </a:r>
            <a:r>
              <a:rPr lang="en-US" altLang="en-US" dirty="0" smtClean="0"/>
              <a:t>?</a:t>
            </a:r>
            <a:endParaRPr lang="en-US" altLang="en-US" dirty="0"/>
          </a:p>
        </p:txBody>
      </p:sp>
      <p:sp>
        <p:nvSpPr>
          <p:cNvPr id="66571" name="At-Risk No Line" descr="Chart showing the Loss Limitations Flow Chart" title="Chart"/>
          <p:cNvSpPr>
            <a:spLocks noChangeShapeType="1"/>
          </p:cNvSpPr>
          <p:nvPr/>
        </p:nvSpPr>
        <p:spPr bwMode="auto">
          <a:xfrm>
            <a:off x="3357563" y="3853850"/>
            <a:ext cx="2533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6572" name="At-Risk No" descr="Chart showing the Loss Limitations Flow Chart" title="Chart"/>
          <p:cNvSpPr txBox="1">
            <a:spLocks noChangeArrowheads="1"/>
          </p:cNvSpPr>
          <p:nvPr/>
        </p:nvSpPr>
        <p:spPr bwMode="auto">
          <a:xfrm>
            <a:off x="3967163" y="3472850"/>
            <a:ext cx="1219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dirty="0"/>
              <a:t>NO</a:t>
            </a:r>
          </a:p>
        </p:txBody>
      </p:sp>
      <p:sp>
        <p:nvSpPr>
          <p:cNvPr id="66583" name="At-Risk Limit" descr="Chart showing the Loss Limitations Flow Chart" title="Chart"/>
          <p:cNvSpPr txBox="1">
            <a:spLocks noChangeArrowheads="1"/>
          </p:cNvSpPr>
          <p:nvPr/>
        </p:nvSpPr>
        <p:spPr bwMode="auto">
          <a:xfrm>
            <a:off x="5918201" y="3425225"/>
            <a:ext cx="3025775" cy="915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dirty="0"/>
              <a:t>Loss not allowed on 1040.  If partial at </a:t>
            </a:r>
            <a:r>
              <a:rPr lang="en-US" altLang="en-US" dirty="0">
                <a:ln>
                  <a:solidFill>
                    <a:schemeClr val="tx1"/>
                  </a:solidFill>
                </a:ln>
              </a:rPr>
              <a:t>risk</a:t>
            </a:r>
            <a:r>
              <a:rPr lang="en-US" altLang="en-US" dirty="0"/>
              <a:t>, follow </a:t>
            </a:r>
            <a:r>
              <a:rPr lang="en-US" altLang="en-US" dirty="0">
                <a:solidFill>
                  <a:schemeClr val="bg1">
                    <a:lumMod val="20000"/>
                    <a:lumOff val="80000"/>
                  </a:schemeClr>
                </a:solidFill>
              </a:rPr>
              <a:t>YES </a:t>
            </a:r>
            <a:r>
              <a:rPr lang="en-US" altLang="en-US" dirty="0"/>
              <a:t>arrows for that amount.</a:t>
            </a:r>
          </a:p>
        </p:txBody>
      </p:sp>
      <p:sp>
        <p:nvSpPr>
          <p:cNvPr id="66578" name="At-Risk Yes Line" descr="Chart showing the Loss Limitations Flow Chart" title="Chart"/>
          <p:cNvSpPr>
            <a:spLocks noChangeShapeType="1"/>
          </p:cNvSpPr>
          <p:nvPr/>
        </p:nvSpPr>
        <p:spPr bwMode="auto">
          <a:xfrm>
            <a:off x="2214563" y="446345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6579" name="At-Risk Yes" descr="Chart showing the Loss Limitations Flow Chart" title="Chart"/>
          <p:cNvSpPr txBox="1">
            <a:spLocks noChangeArrowheads="1"/>
          </p:cNvSpPr>
          <p:nvPr/>
        </p:nvSpPr>
        <p:spPr bwMode="auto">
          <a:xfrm>
            <a:off x="2214563" y="4463450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dirty="0"/>
              <a:t>YES</a:t>
            </a:r>
          </a:p>
        </p:txBody>
      </p:sp>
      <p:sp>
        <p:nvSpPr>
          <p:cNvPr id="66573" name="Passive" descr="Chart showing the Loss Limitations Flow Chart" title="Chart"/>
          <p:cNvSpPr>
            <a:spLocks noChangeArrowheads="1"/>
          </p:cNvSpPr>
          <p:nvPr/>
        </p:nvSpPr>
        <p:spPr bwMode="auto">
          <a:xfrm>
            <a:off x="1147763" y="4996850"/>
            <a:ext cx="2133600" cy="1149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en-US" dirty="0"/>
              <a:t>Is the Activity </a:t>
            </a:r>
            <a:r>
              <a:rPr lang="en-US" altLang="en-US" dirty="0">
                <a:solidFill>
                  <a:schemeClr val="bg1">
                    <a:lumMod val="20000"/>
                    <a:lumOff val="80000"/>
                  </a:schemeClr>
                </a:solidFill>
              </a:rPr>
              <a:t>Passive </a:t>
            </a:r>
            <a:r>
              <a:rPr lang="en-US" altLang="en-US" dirty="0"/>
              <a:t>for the Shareholder?</a:t>
            </a:r>
          </a:p>
        </p:txBody>
      </p:sp>
      <p:sp>
        <p:nvSpPr>
          <p:cNvPr id="66574" name="Passive Yes Line" descr="Chart showing the Loss Limitations Flow Chart" title="Chart"/>
          <p:cNvSpPr>
            <a:spLocks noChangeShapeType="1"/>
          </p:cNvSpPr>
          <p:nvPr/>
        </p:nvSpPr>
        <p:spPr bwMode="auto">
          <a:xfrm>
            <a:off x="3281363" y="5606450"/>
            <a:ext cx="2586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6575" name="Passive Yes" descr="Chart showing the Loss Limitations Flow Chart" title="Chart"/>
          <p:cNvSpPr txBox="1">
            <a:spLocks noChangeArrowheads="1"/>
          </p:cNvSpPr>
          <p:nvPr/>
        </p:nvSpPr>
        <p:spPr bwMode="auto">
          <a:xfrm>
            <a:off x="3890963" y="5225450"/>
            <a:ext cx="1219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dirty="0"/>
              <a:t>YES</a:t>
            </a:r>
          </a:p>
        </p:txBody>
      </p:sp>
      <p:sp>
        <p:nvSpPr>
          <p:cNvPr id="66584" name="Passive Limit" descr="Chart showing the Loss Limitations Flow Chart" title="Chart"/>
          <p:cNvSpPr txBox="1">
            <a:spLocks noChangeArrowheads="1"/>
          </p:cNvSpPr>
          <p:nvPr/>
        </p:nvSpPr>
        <p:spPr bwMode="auto">
          <a:xfrm>
            <a:off x="5918201" y="5079400"/>
            <a:ext cx="2895600" cy="915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dirty="0"/>
              <a:t>Loss is limited to passive income or not allowed on </a:t>
            </a:r>
            <a:r>
              <a:rPr lang="en-US" altLang="en-US" dirty="0" smtClean="0"/>
              <a:t>1040.P</a:t>
            </a:r>
            <a:endParaRPr lang="en-US" altLang="en-US" dirty="0"/>
          </a:p>
        </p:txBody>
      </p:sp>
      <p:sp>
        <p:nvSpPr>
          <p:cNvPr id="66582" name="Passive No Line" descr="Chart showing the Loss Limitations Flow Chart" title="Chart"/>
          <p:cNvSpPr>
            <a:spLocks noChangeShapeType="1"/>
          </p:cNvSpPr>
          <p:nvPr/>
        </p:nvSpPr>
        <p:spPr bwMode="auto">
          <a:xfrm>
            <a:off x="2166938" y="6168425"/>
            <a:ext cx="1144588" cy="309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6581" name="Passive No" descr="Chart showing the Loss Limitations Flow Chart" title="Chart"/>
          <p:cNvSpPr txBox="1">
            <a:spLocks noChangeArrowheads="1"/>
          </p:cNvSpPr>
          <p:nvPr/>
        </p:nvSpPr>
        <p:spPr bwMode="auto">
          <a:xfrm>
            <a:off x="2635251" y="6404962"/>
            <a:ext cx="942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dirty="0"/>
              <a:t>NO</a:t>
            </a:r>
          </a:p>
        </p:txBody>
      </p:sp>
      <p:sp>
        <p:nvSpPr>
          <p:cNvPr id="66580" name="Allowable Loss" descr="Chart showing the Loss Limitations Flow Chart" title="Chart"/>
          <p:cNvSpPr>
            <a:spLocks noChangeArrowheads="1"/>
          </p:cNvSpPr>
          <p:nvPr/>
        </p:nvSpPr>
        <p:spPr bwMode="auto">
          <a:xfrm>
            <a:off x="3443288" y="6184300"/>
            <a:ext cx="2544763" cy="685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en-US" dirty="0">
                <a:solidFill>
                  <a:srgbClr val="FF0000"/>
                </a:solidFill>
              </a:rPr>
              <a:t>Loss Allowed on Shareholder’s Return</a:t>
            </a:r>
          </a:p>
        </p:txBody>
      </p:sp>
      <p:sp>
        <p:nvSpPr>
          <p:cNvPr id="2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ADD5E-5CBE-44F4-BC91-DD7D52CF0292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21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Stock &amp; Debt Basis</a:t>
            </a:r>
            <a:br>
              <a:rPr lang="en-US" sz="3200" dirty="0" smtClean="0"/>
            </a:br>
            <a:r>
              <a:rPr lang="en-US" sz="3200" dirty="0" smtClean="0"/>
              <a:t>Importance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Basis is important since the shareholder needs to know the amount of his/her stock and debt basis when the: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S corp allocates a loss/deduction item to the shareholder, 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S corp makes a non-dividend distribution to the shareholder, or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Shareholder disposes of their stock.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ADD5E-5CBE-44F4-BC91-DD7D52CF0292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084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 &amp; Debt Basis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350" y="1752600"/>
            <a:ext cx="7512050" cy="4800600"/>
          </a:xfrm>
        </p:spPr>
        <p:txBody>
          <a:bodyPr/>
          <a:lstStyle/>
          <a:p>
            <a:pPr marL="0" indent="0">
              <a:spcBef>
                <a:spcPts val="2400"/>
              </a:spcBef>
              <a:buNone/>
            </a:pPr>
            <a:r>
              <a:rPr lang="en-US" dirty="0" smtClean="0"/>
              <a:t>Generally a shareholder’s stock basis starts with cost, just like any other asset.  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dirty="0" smtClean="0"/>
              <a:t>The Adjusted basis of S corp stock is </a:t>
            </a:r>
            <a:r>
              <a:rPr 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UNIQUE</a:t>
            </a: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/>
              <a:t>in that it goes up and down each year based upon the </a:t>
            </a:r>
            <a:r>
              <a:rPr lang="en-US" dirty="0" err="1" smtClean="0"/>
              <a:t>corp’s</a:t>
            </a:r>
            <a:r>
              <a:rPr lang="en-US" dirty="0" smtClean="0"/>
              <a:t> pass-through items.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dirty="0" smtClean="0"/>
              <a:t>Stock basis is determined at the end of the corporate year; there are special rules when a shareholder sells or disposes of their stock.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ADD5E-5CBE-44F4-BC91-DD7D52CF0292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47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Stock &amp; Debt Basis</a:t>
            </a:r>
            <a:br>
              <a:rPr lang="en-US" sz="3200" dirty="0" smtClean="0"/>
            </a:br>
            <a:r>
              <a:rPr lang="en-US" sz="3200" dirty="0" smtClean="0"/>
              <a:t>Increases to Stock Basis</a:t>
            </a:r>
            <a:endParaRPr lang="en-US" sz="3200" dirty="0"/>
          </a:p>
        </p:txBody>
      </p:sp>
      <p:graphicFrame>
        <p:nvGraphicFramePr>
          <p:cNvPr id="5" name="Content Placeholder 4" title="Increase to Stock Basis Tabl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5895198"/>
              </p:ext>
            </p:extLst>
          </p:nvPr>
        </p:nvGraphicFramePr>
        <p:xfrm>
          <a:off x="1143000" y="1828800"/>
          <a:ext cx="6934200" cy="4180572"/>
        </p:xfrm>
        <a:graphic>
          <a:graphicData uri="http://schemas.openxmlformats.org/drawingml/2006/table">
            <a:tbl>
              <a:tblPr firstRow="1"/>
              <a:tblGrid>
                <a:gridCol w="5257800"/>
                <a:gridCol w="1676400"/>
              </a:tblGrid>
              <a:tr h="492048">
                <a:tc>
                  <a:txBody>
                    <a:bodyPr/>
                    <a:lstStyle/>
                    <a:p>
                      <a:pPr marL="1371600" marR="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Item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A35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Sch. K-1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38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Ordinary Income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A35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Box 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12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 startAt="2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Separately Stated Income Items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A35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Boxes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A35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2-10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12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 startAt="3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Tax-Exempt Income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A35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Boxes 16a&amp;b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12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 startAt="4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Excess Depletion over Property Basis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A35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Box 15c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ADD5E-5CBE-44F4-BC91-DD7D52CF0292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687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Stock &amp; Debt Basis</a:t>
            </a:r>
            <a:br>
              <a:rPr lang="en-US" sz="3200" dirty="0" smtClean="0"/>
            </a:br>
            <a:r>
              <a:rPr lang="en-US" sz="3200" dirty="0" smtClean="0"/>
              <a:t>Decreases to Stock Basis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ADD5E-5CBE-44F4-BC91-DD7D52CF0292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  <p:graphicFrame>
        <p:nvGraphicFramePr>
          <p:cNvPr id="5" name="Group 49" descr="Chart identifies items that decrease stock basis and where they are located on Schedule K-1." title="Items that Decrease Stock Basi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9224940"/>
              </p:ext>
            </p:extLst>
          </p:nvPr>
        </p:nvGraphicFramePr>
        <p:xfrm>
          <a:off x="1174750" y="1905000"/>
          <a:ext cx="7207250" cy="4206246"/>
        </p:xfrm>
        <a:graphic>
          <a:graphicData uri="http://schemas.openxmlformats.org/drawingml/2006/table">
            <a:tbl>
              <a:tblPr firstRow="1"/>
              <a:tblGrid>
                <a:gridCol w="4921250"/>
                <a:gridCol w="2286000"/>
              </a:tblGrid>
              <a:tr h="396239">
                <a:tc>
                  <a:txBody>
                    <a:bodyPr/>
                    <a:lstStyle/>
                    <a:p>
                      <a:pPr marL="1371600" marR="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Item</a:t>
                      </a:r>
                    </a:p>
                  </a:txBody>
                  <a:tcPr marT="45721" marB="45721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A35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Sch. K-1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437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Ordinary Loss</a:t>
                      </a:r>
                    </a:p>
                  </a:txBody>
                  <a:tcPr marT="45721" marB="45721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A35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Box 1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71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 startAt="2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Separately Stated Loss and Deductions</a:t>
                      </a:r>
                    </a:p>
                  </a:txBody>
                  <a:tcPr marT="45721" marB="45721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A35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Boxes 2-12d and 14l, 14m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79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 startAt="3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Nondeductible Expenses</a:t>
                      </a:r>
                    </a:p>
                  </a:txBody>
                  <a:tcPr marT="45721" marB="45721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A35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Box 16c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79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 startAt="4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Non-Dividend Distributions</a:t>
                      </a:r>
                    </a:p>
                  </a:txBody>
                  <a:tcPr marT="45721" marB="45721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A35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Box 16d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79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 startAt="5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Depletion for Oil and Gas</a:t>
                      </a:r>
                    </a:p>
                  </a:txBody>
                  <a:tcPr marT="45721" marB="45721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A35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Box 17r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4281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Stock &amp; Debt Basis</a:t>
            </a:r>
            <a:br>
              <a:rPr lang="en-US" sz="3200" dirty="0" smtClean="0"/>
            </a:br>
            <a:r>
              <a:rPr lang="en-US" sz="3200" dirty="0" smtClean="0"/>
              <a:t>Distributions from an S Corp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Non-dividend distributions (Sch. K-1, 16d)</a:t>
            </a:r>
          </a:p>
          <a:p>
            <a:pPr>
              <a:spcBef>
                <a:spcPts val="600"/>
              </a:spcBef>
            </a:pPr>
            <a:r>
              <a:rPr lang="en-US" sz="2600" dirty="0" smtClean="0"/>
              <a:t>Reduce stock (not debt) basis, but not below zero</a:t>
            </a:r>
          </a:p>
          <a:p>
            <a:pPr>
              <a:spcBef>
                <a:spcPts val="600"/>
              </a:spcBef>
            </a:pPr>
            <a:r>
              <a:rPr lang="en-US" sz="2600" dirty="0" smtClean="0"/>
              <a:t>Distributions in excess of basis are taxed as capital gains (generally long-term)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Dividend distributions (Form 1099)</a:t>
            </a:r>
          </a:p>
          <a:p>
            <a:pPr>
              <a:spcBef>
                <a:spcPts val="600"/>
              </a:spcBef>
            </a:pPr>
            <a:r>
              <a:rPr lang="en-US" sz="2600" dirty="0" smtClean="0"/>
              <a:t>Do not affect basis</a:t>
            </a:r>
          </a:p>
          <a:p>
            <a:pPr>
              <a:spcBef>
                <a:spcPts val="600"/>
              </a:spcBef>
            </a:pPr>
            <a:r>
              <a:rPr lang="en-US" sz="2600" dirty="0" smtClean="0"/>
              <a:t>Occur if corp has C corp earnings and profits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ADD5E-5CBE-44F4-BC91-DD7D52CF0292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60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5750" y="1752600"/>
            <a:ext cx="7588250" cy="5105400"/>
          </a:xfrm>
        </p:spPr>
        <p:txBody>
          <a:bodyPr/>
          <a:lstStyle/>
          <a:p>
            <a:pPr marL="273050" indent="-273050" eaLnBrk="1" hangingPunct="1">
              <a:spcBef>
                <a:spcPts val="600"/>
              </a:spcBef>
            </a:pPr>
            <a:r>
              <a:rPr lang="en-US" altLang="en-US" sz="2600" dirty="0" smtClean="0"/>
              <a:t>Define an S corp.</a:t>
            </a:r>
          </a:p>
          <a:p>
            <a:pPr marL="273050" indent="-273050" eaLnBrk="1" hangingPunct="1">
              <a:spcBef>
                <a:spcPts val="600"/>
              </a:spcBef>
            </a:pPr>
            <a:r>
              <a:rPr lang="en-US" altLang="en-US" sz="2600" dirty="0" smtClean="0"/>
              <a:t>Identify the benefits of being an S corp.</a:t>
            </a:r>
          </a:p>
          <a:p>
            <a:pPr marL="273050" indent="-273050" eaLnBrk="1" hangingPunct="1">
              <a:spcBef>
                <a:spcPts val="600"/>
              </a:spcBef>
            </a:pPr>
            <a:r>
              <a:rPr lang="en-US" altLang="en-US" sz="2600" dirty="0" smtClean="0"/>
              <a:t>Determine how an entity elects to be an S corp.</a:t>
            </a:r>
          </a:p>
          <a:p>
            <a:pPr marL="273050" indent="-273050" eaLnBrk="1" hangingPunct="1">
              <a:spcBef>
                <a:spcPts val="600"/>
              </a:spcBef>
            </a:pPr>
            <a:r>
              <a:rPr lang="en-US" altLang="en-US" sz="2600" dirty="0" smtClean="0"/>
              <a:t>Establish how an S corp is taxed.</a:t>
            </a:r>
          </a:p>
          <a:p>
            <a:pPr marL="273050" indent="-273050" eaLnBrk="1" hangingPunct="1">
              <a:spcBef>
                <a:spcPts val="600"/>
              </a:spcBef>
            </a:pPr>
            <a:r>
              <a:rPr lang="en-US" altLang="en-US" sz="2600" dirty="0" smtClean="0"/>
              <a:t>Describe the S corp shareholder’s loss limitations.</a:t>
            </a:r>
          </a:p>
          <a:p>
            <a:pPr marL="273050" indent="-273050" eaLnBrk="1" hangingPunct="1">
              <a:spcBef>
                <a:spcPts val="600"/>
              </a:spcBef>
            </a:pPr>
            <a:r>
              <a:rPr lang="en-US" altLang="en-US" sz="2600" dirty="0" smtClean="0"/>
              <a:t>Determine the S corp shareholder’s stock and debt basis.</a:t>
            </a:r>
          </a:p>
          <a:p>
            <a:pPr marL="273050" indent="-273050" eaLnBrk="1" hangingPunct="1">
              <a:spcBef>
                <a:spcPts val="600"/>
              </a:spcBef>
            </a:pPr>
            <a:r>
              <a:rPr lang="en-US" altLang="en-US" sz="2600" dirty="0" smtClean="0"/>
              <a:t>Explain the requirements of reasonable compensation.</a:t>
            </a:r>
          </a:p>
          <a:p>
            <a:pPr marL="273050" indent="-273050" eaLnBrk="1" hangingPunct="1">
              <a:spcBef>
                <a:spcPts val="600"/>
              </a:spcBef>
            </a:pPr>
            <a:r>
              <a:rPr lang="en-US" altLang="en-US" sz="2600" dirty="0" smtClean="0"/>
              <a:t>Discuss S corp fringe benefits.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ADD5E-5CBE-44F4-BC91-DD7D52CF0292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46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Stock &amp; Debt Basis</a:t>
            </a:r>
            <a:br>
              <a:rPr lang="en-US" sz="3200" dirty="0" smtClean="0"/>
            </a:br>
            <a:r>
              <a:rPr lang="en-US" sz="3200" dirty="0" smtClean="0"/>
              <a:t>Shareholders Schedule K-1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350" y="1752600"/>
            <a:ext cx="7740650" cy="44021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Each shareholder will receive Form Sch. K-1 from the S corp, the K-1 does </a:t>
            </a:r>
            <a:r>
              <a:rPr 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not</a:t>
            </a: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/>
              <a:t>state –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The amount of the loss which can be claimed, or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The amount of the non-dividend distribution which is taxable.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It is </a:t>
            </a:r>
            <a:r>
              <a:rPr lang="en-US" sz="24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not</a:t>
            </a:r>
            <a:r>
              <a:rPr lang="en-US" sz="2400" dirty="0" smtClean="0"/>
              <a:t> the </a:t>
            </a:r>
            <a:r>
              <a:rPr lang="en-US" sz="2400" dirty="0" err="1" smtClean="0"/>
              <a:t>corp’s</a:t>
            </a:r>
            <a:r>
              <a:rPr lang="en-US" sz="2400" dirty="0" smtClean="0"/>
              <a:t> responsibility to track shareholder’s stock and debt basis.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Although some corps will maintain this information for its shareholders; tracking stock basis is the </a:t>
            </a:r>
            <a:r>
              <a:rPr lang="en-US" sz="24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shareholder’s responsibility</a:t>
            </a:r>
            <a:r>
              <a:rPr lang="en-US" sz="2400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ADD5E-5CBE-44F4-BC91-DD7D52CF0292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984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Stock &amp; Debt Basis</a:t>
            </a:r>
            <a:br>
              <a:rPr lang="en-US" sz="3200" dirty="0" smtClean="0"/>
            </a:br>
            <a:r>
              <a:rPr lang="en-US" sz="3200" dirty="0" smtClean="0"/>
              <a:t>Schedule K-1</a:t>
            </a:r>
            <a:endParaRPr lang="en-US" sz="3200" dirty="0"/>
          </a:p>
        </p:txBody>
      </p:sp>
      <p:pic>
        <p:nvPicPr>
          <p:cNvPr id="5" name="Picture 2" descr="Shows a Form Schedule K-1 for 2014.  &#10;With the &quot;Items affecting stock basis box highlighting codes A-D. " title="Form Schedule K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0048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404813"/>
            <a:ext cx="7848599" cy="927100"/>
          </a:xfrm>
        </p:spPr>
        <p:txBody>
          <a:bodyPr/>
          <a:lstStyle/>
          <a:p>
            <a:r>
              <a:rPr lang="en-US" sz="3200" dirty="0" smtClean="0"/>
              <a:t>Stock &amp; Debt Basis</a:t>
            </a:r>
            <a:br>
              <a:rPr lang="en-US" sz="3200" dirty="0" smtClean="0"/>
            </a:br>
            <a:r>
              <a:rPr lang="en-US" sz="2800" dirty="0"/>
              <a:t>Stock Basis Ordering Rule, IRC § 1367-1(f</a:t>
            </a:r>
            <a:r>
              <a:rPr lang="en-US" sz="2800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350" y="1752600"/>
            <a:ext cx="7512050" cy="4402138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dirty="0" smtClean="0"/>
              <a:t>Stock Basis will be adjusted in the following order:</a:t>
            </a:r>
          </a:p>
          <a:p>
            <a:pPr marL="514350" indent="-514350">
              <a:spcBef>
                <a:spcPts val="1200"/>
              </a:spcBef>
              <a:buSzPct val="95000"/>
              <a:buFont typeface="+mj-lt"/>
              <a:buAutoNum type="arabicPeriod"/>
            </a:pPr>
            <a:r>
              <a:rPr lang="en-US" dirty="0" smtClean="0"/>
              <a:t>Increased for income items and excess depletion,</a:t>
            </a:r>
          </a:p>
          <a:p>
            <a:pPr marL="514350" indent="-514350">
              <a:spcBef>
                <a:spcPts val="1200"/>
              </a:spcBef>
              <a:buSzPct val="95000"/>
              <a:buFont typeface="+mj-lt"/>
              <a:buAutoNum type="arabicPeriod"/>
            </a:pPr>
            <a:r>
              <a:rPr lang="en-US" dirty="0" smtClean="0"/>
              <a:t>Decreased for non-dividend distributions,</a:t>
            </a:r>
          </a:p>
          <a:p>
            <a:pPr marL="514350" indent="-514350">
              <a:spcBef>
                <a:spcPts val="1200"/>
              </a:spcBef>
              <a:buSzPct val="95000"/>
              <a:buFont typeface="+mj-lt"/>
              <a:buAutoNum type="arabicPeriod"/>
            </a:pPr>
            <a:r>
              <a:rPr lang="en-US" dirty="0" smtClean="0"/>
              <a:t>Decreased for nondeductible expenses, and then</a:t>
            </a:r>
          </a:p>
          <a:p>
            <a:pPr marL="514350" indent="-514350">
              <a:spcBef>
                <a:spcPts val="1200"/>
              </a:spcBef>
              <a:buSzPct val="95000"/>
              <a:buFont typeface="+mj-lt"/>
              <a:buAutoNum type="arabicPeriod"/>
            </a:pPr>
            <a:r>
              <a:rPr lang="en-US" dirty="0" smtClean="0"/>
              <a:t>Decreased for items of loss and deductions.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ADD5E-5CBE-44F4-BC91-DD7D52CF0292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668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Stock &amp; Debt Basis</a:t>
            </a:r>
            <a:br>
              <a:rPr lang="en-US" sz="3200" dirty="0" smtClean="0"/>
            </a:br>
            <a:r>
              <a:rPr lang="en-US" sz="3200" dirty="0" smtClean="0"/>
              <a:t>Example 1 - Facts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350" y="1752600"/>
            <a:ext cx="7588250" cy="44021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Dave the sole shareholder of an S corp, has $15,000 of stock basis and no debt basis as of 1-1-2015.  Dave received a K-1 for 2015 reflecting the following:</a:t>
            </a:r>
          </a:p>
          <a:p>
            <a:pPr marL="685800" lvl="1" indent="-396875"/>
            <a:r>
              <a:rPr lang="en-US" sz="2400" dirty="0" smtClean="0"/>
              <a:t>Box 1     (20,000)  Ordinary business (loss)</a:t>
            </a:r>
          </a:p>
          <a:p>
            <a:pPr marL="685800" lvl="1" indent="-396875"/>
            <a:r>
              <a:rPr lang="en-US" sz="2400" dirty="0" smtClean="0"/>
              <a:t>Box 9        4,000    Net section 1231 gain</a:t>
            </a:r>
          </a:p>
          <a:p>
            <a:pPr marL="685800" lvl="1" indent="-396875"/>
            <a:r>
              <a:rPr lang="en-US" sz="2400" dirty="0" smtClean="0"/>
              <a:t>Box 12A    5,000   Charitable contributions (50%)</a:t>
            </a:r>
          </a:p>
          <a:p>
            <a:pPr marL="685800" lvl="1" indent="-396875"/>
            <a:r>
              <a:rPr lang="en-US" sz="2400" dirty="0" smtClean="0"/>
              <a:t>Box 16C    1,000   Nondeductible expenses</a:t>
            </a:r>
          </a:p>
          <a:p>
            <a:pPr marL="685800" lvl="1" indent="-396875"/>
            <a:r>
              <a:rPr lang="en-US" sz="2400" dirty="0" smtClean="0"/>
              <a:t>Box 16D  12,000   Distributions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ADD5E-5CBE-44F4-BC91-DD7D52CF0292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506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Stock &amp; Debt Basis</a:t>
            </a:r>
            <a:br>
              <a:rPr lang="en-US" altLang="en-US" sz="3200" dirty="0" smtClean="0"/>
            </a:br>
            <a:r>
              <a:rPr lang="en-US" altLang="en-US" sz="3200" dirty="0" smtClean="0"/>
              <a:t>Example </a:t>
            </a:r>
            <a:r>
              <a:rPr lang="en-US" altLang="en-US" sz="3200" dirty="0"/>
              <a:t>1 </a:t>
            </a:r>
            <a:r>
              <a:rPr lang="en-US" altLang="en-US" sz="3200" dirty="0" smtClean="0"/>
              <a:t>- Basis Computation</a:t>
            </a:r>
            <a:endParaRPr lang="en-US" sz="3200" dirty="0"/>
          </a:p>
        </p:txBody>
      </p:sp>
      <p:graphicFrame>
        <p:nvGraphicFramePr>
          <p:cNvPr id="5" name="Basis Computation" descr="Computes basis based upon facts presented." title="Basis Computation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75511303"/>
              </p:ext>
            </p:extLst>
          </p:nvPr>
        </p:nvGraphicFramePr>
        <p:xfrm>
          <a:off x="914400" y="1905000"/>
          <a:ext cx="7685405" cy="3886200"/>
        </p:xfrm>
        <a:graphic>
          <a:graphicData uri="http://schemas.openxmlformats.org/drawingml/2006/table">
            <a:tbl>
              <a:tblPr firstRow="1"/>
              <a:tblGrid>
                <a:gridCol w="6099493"/>
                <a:gridCol w="1585912"/>
              </a:tblGrid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A35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1-1-15 Stock basis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A35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A35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Plus: Net section 1231 gain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A35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4,000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A35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Stock Basis before distributions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A35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A35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Less: Non-dividend distributions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A35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(12,000)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A35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Stock basis before nondeductible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A35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7,000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A35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Less: Nondeductible expense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A35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(1,000)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A35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Stock basis before loss &amp; deductions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A35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6,000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ADD5E-5CBE-44F4-BC91-DD7D52CF0292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745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199" y="404813"/>
            <a:ext cx="8248650" cy="927100"/>
          </a:xfrm>
        </p:spPr>
        <p:txBody>
          <a:bodyPr/>
          <a:lstStyle/>
          <a:p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3200" dirty="0" smtClean="0"/>
              <a:t>Stock &amp; Debt Basis</a:t>
            </a:r>
            <a:r>
              <a:rPr lang="en-US" altLang="en-US" sz="3200" dirty="0"/>
              <a:t/>
            </a:r>
            <a:br>
              <a:rPr lang="en-US" altLang="en-US" sz="3200" dirty="0"/>
            </a:br>
            <a:r>
              <a:rPr lang="en-US" altLang="en-US" sz="2800" dirty="0" smtClean="0"/>
              <a:t>Example </a:t>
            </a:r>
            <a:r>
              <a:rPr lang="en-US" altLang="en-US" sz="2800" dirty="0"/>
              <a:t>1 </a:t>
            </a:r>
            <a:r>
              <a:rPr lang="en-US" altLang="en-US" sz="2800" dirty="0" smtClean="0"/>
              <a:t>- Basis Computation (continued)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sz="100" dirty="0" smtClean="0"/>
              <a:t>2</a:t>
            </a:r>
            <a:endParaRPr lang="en-US" sz="100" dirty="0"/>
          </a:p>
        </p:txBody>
      </p:sp>
      <p:graphicFrame>
        <p:nvGraphicFramePr>
          <p:cNvPr id="6" name="Basis Compuation Continued" descr="Continues the basis computation." title="Basis Computation (continued)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1689177"/>
              </p:ext>
            </p:extLst>
          </p:nvPr>
        </p:nvGraphicFramePr>
        <p:xfrm>
          <a:off x="990600" y="2057400"/>
          <a:ext cx="7731125" cy="3525838"/>
        </p:xfrm>
        <a:graphic>
          <a:graphicData uri="http://schemas.openxmlformats.org/drawingml/2006/table">
            <a:tbl>
              <a:tblPr firstRow="1"/>
              <a:tblGrid>
                <a:gridCol w="6180137"/>
                <a:gridCol w="1550988"/>
              </a:tblGrid>
              <a:tr h="681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A35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Stock basis before loss &amp; deductions</a:t>
                      </a:r>
                    </a:p>
                  </a:txBody>
                  <a:tcPr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A35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6,000</a:t>
                      </a:r>
                    </a:p>
                  </a:txBody>
                  <a:tcPr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2675">
                <a:tc>
                  <a:txBody>
                    <a:bodyPr/>
                    <a:lstStyle/>
                    <a:p>
                      <a:pPr marL="466725" marR="0" lvl="0" indent="-466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A35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Less: Ordinary business loss                            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(20,000/25,000 x 6,000)</a:t>
                      </a:r>
                    </a:p>
                  </a:txBody>
                  <a:tcPr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A35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A35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(4,800)</a:t>
                      </a:r>
                    </a:p>
                  </a:txBody>
                  <a:tcPr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2675">
                <a:tc>
                  <a:txBody>
                    <a:bodyPr/>
                    <a:lstStyle/>
                    <a:p>
                      <a:pPr marL="466725" marR="0" lvl="0" indent="-466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A35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Less: Charitable contributions (50%)     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(5,000/25,000 x 6,000)</a:t>
                      </a:r>
                    </a:p>
                  </a:txBody>
                  <a:tcPr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A35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A35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(1,200)</a:t>
                      </a:r>
                    </a:p>
                  </a:txBody>
                  <a:tcPr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A35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12-31-2015 Stock basis</a:t>
                      </a:r>
                    </a:p>
                  </a:txBody>
                  <a:tcPr marT="45722" marB="45722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A35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0   </a:t>
                      </a:r>
                    </a:p>
                  </a:txBody>
                  <a:tcPr marT="45722" marB="45722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ADD5E-5CBE-44F4-BC91-DD7D52CF0292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795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404813"/>
            <a:ext cx="7924799" cy="927100"/>
          </a:xfrm>
        </p:spPr>
        <p:txBody>
          <a:bodyPr/>
          <a:lstStyle/>
          <a:p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3200" dirty="0" smtClean="0"/>
              <a:t>Stock &amp; Debt Basis</a:t>
            </a:r>
            <a:r>
              <a:rPr lang="en-US" altLang="en-US" sz="3200" dirty="0"/>
              <a:t/>
            </a:r>
            <a:br>
              <a:rPr lang="en-US" altLang="en-US" sz="3200" dirty="0"/>
            </a:br>
            <a:r>
              <a:rPr lang="en-US" altLang="en-US" sz="2400" dirty="0" smtClean="0"/>
              <a:t>Example </a:t>
            </a:r>
            <a:r>
              <a:rPr lang="en-US" altLang="en-US" sz="2400" dirty="0"/>
              <a:t>1 </a:t>
            </a:r>
            <a:r>
              <a:rPr lang="en-US" altLang="en-US" sz="2400" dirty="0" smtClean="0"/>
              <a:t>- Suspended Loss Computation</a:t>
            </a:r>
            <a:r>
              <a:rPr lang="en-US" altLang="en-US" sz="2100" dirty="0" smtClean="0"/>
              <a:t> (continued)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endParaRPr lang="en-US" sz="2800" dirty="0"/>
          </a:p>
        </p:txBody>
      </p:sp>
      <p:graphicFrame>
        <p:nvGraphicFramePr>
          <p:cNvPr id="5" name="Group 25" descr="Computes the suspended losses." title="Suspended Loss Computation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2189624"/>
              </p:ext>
            </p:extLst>
          </p:nvPr>
        </p:nvGraphicFramePr>
        <p:xfrm>
          <a:off x="990600" y="1905000"/>
          <a:ext cx="7461250" cy="4152358"/>
        </p:xfrm>
        <a:graphic>
          <a:graphicData uri="http://schemas.openxmlformats.org/drawingml/2006/table">
            <a:tbl>
              <a:tblPr firstRow="1"/>
              <a:tblGrid>
                <a:gridCol w="5751512"/>
                <a:gridCol w="1709738"/>
              </a:tblGrid>
              <a:tr h="5879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A35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 Ordinary business loss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A35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(20,000)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0293">
                <a:tc>
                  <a:txBody>
                    <a:bodyPr/>
                    <a:lstStyle/>
                    <a:p>
                      <a:pPr marL="466725" marR="0" lvl="0" indent="-466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A35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Allowable business loss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A35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(4,800)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2673">
                <a:tc>
                  <a:txBody>
                    <a:bodyPr/>
                    <a:lstStyle/>
                    <a:p>
                      <a:pPr marL="466725" marR="0" lvl="0" indent="-466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A35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Suspended ordinary business loss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A35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(15,200)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A35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 Charitable contributions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A35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5,000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78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A35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Allowable charitable contributions 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A35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(1,200)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0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A35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Suspended charitable contributions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7A35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3,800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ADD5E-5CBE-44F4-BC91-DD7D52CF0292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199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404813"/>
            <a:ext cx="7924799" cy="927100"/>
          </a:xfrm>
        </p:spPr>
        <p:txBody>
          <a:bodyPr/>
          <a:lstStyle/>
          <a:p>
            <a:r>
              <a:rPr lang="en-US" dirty="0" smtClean="0"/>
              <a:t>Stock &amp; Debt Basis</a:t>
            </a:r>
            <a:br>
              <a:rPr lang="en-US" dirty="0" smtClean="0"/>
            </a:br>
            <a:r>
              <a:rPr lang="en-US" altLang="en-US" sz="3000" dirty="0" smtClean="0"/>
              <a:t>Issues on the Computation of Stock Basis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350" y="1752600"/>
            <a:ext cx="7435850" cy="48768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dirty="0" smtClean="0"/>
              <a:t>Issues:</a:t>
            </a:r>
          </a:p>
          <a:p>
            <a:pPr lvl="1">
              <a:spcBef>
                <a:spcPts val="900"/>
              </a:spcBef>
            </a:pPr>
            <a:r>
              <a:rPr lang="en-US" sz="2400" dirty="0" smtClean="0"/>
              <a:t>Failing to compute stock basis</a:t>
            </a:r>
          </a:p>
          <a:p>
            <a:pPr lvl="1">
              <a:spcBef>
                <a:spcPts val="900"/>
              </a:spcBef>
            </a:pPr>
            <a:r>
              <a:rPr lang="en-US" sz="2400" dirty="0" smtClean="0"/>
              <a:t>Not following the ordering rules</a:t>
            </a:r>
          </a:p>
          <a:p>
            <a:pPr lvl="1">
              <a:spcBef>
                <a:spcPts val="900"/>
              </a:spcBef>
            </a:pPr>
            <a:r>
              <a:rPr lang="en-US" sz="2400" dirty="0" smtClean="0"/>
              <a:t>Establishing initial stock basis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 smtClean="0"/>
              <a:t>Failing to do the above may result in:</a:t>
            </a:r>
          </a:p>
          <a:p>
            <a:pPr lvl="1">
              <a:spcBef>
                <a:spcPts val="900"/>
              </a:spcBef>
            </a:pPr>
            <a:r>
              <a:rPr lang="en-US" sz="2400" dirty="0" smtClean="0"/>
              <a:t>Distributions in excess of  stock basis not properly included in income </a:t>
            </a:r>
          </a:p>
          <a:p>
            <a:pPr lvl="1">
              <a:spcBef>
                <a:spcPts val="900"/>
              </a:spcBef>
            </a:pPr>
            <a:r>
              <a:rPr lang="en-US" sz="2400" dirty="0" smtClean="0"/>
              <a:t>Losses claimed in excess of basis</a:t>
            </a:r>
          </a:p>
          <a:p>
            <a:pPr lvl="1">
              <a:spcBef>
                <a:spcPts val="900"/>
              </a:spcBef>
            </a:pPr>
            <a:r>
              <a:rPr lang="en-US" sz="2400" dirty="0" smtClean="0"/>
              <a:t>Improperly computing gain / loss on disposition of stock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ADD5E-5CBE-44F4-BC91-DD7D52CF0292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047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Stock &amp; Debt Basis</a:t>
            </a:r>
            <a:br>
              <a:rPr lang="en-US" altLang="en-US" sz="3200" dirty="0" smtClean="0"/>
            </a:br>
            <a:r>
              <a:rPr lang="en-US" altLang="en-US" sz="3200" dirty="0" smtClean="0"/>
              <a:t>Gain Does Not Increase Basis</a:t>
            </a:r>
            <a:r>
              <a:rPr lang="en-US" altLang="en-US" sz="2400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350" y="1752600"/>
            <a:ext cx="7283450" cy="4648200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n-US" altLang="en-US" dirty="0" smtClean="0"/>
              <a:t>Gain on taxable distributions do not increase a shareholder’s basis. </a:t>
            </a:r>
          </a:p>
          <a:p>
            <a:pPr eaLnBrk="1" hangingPunct="1">
              <a:spcBef>
                <a:spcPts val="1800"/>
              </a:spcBef>
            </a:pPr>
            <a:r>
              <a:rPr lang="en-US" altLang="en-US" dirty="0" smtClean="0"/>
              <a:t>Only income and gain items reported to the shareholder on their K-1 increase their basis.</a:t>
            </a:r>
          </a:p>
          <a:p>
            <a:pPr eaLnBrk="1" hangingPunct="1">
              <a:spcBef>
                <a:spcPts val="1800"/>
              </a:spcBef>
            </a:pPr>
            <a:r>
              <a:rPr lang="en-US" altLang="en-US" dirty="0" smtClean="0"/>
              <a:t>Basis will never be increased for a gain resulting from the shareholder receiving something.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ADD5E-5CBE-44F4-BC91-DD7D52CF0292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559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Stock &amp; Debt Basis</a:t>
            </a:r>
            <a:br>
              <a:rPr lang="en-US" sz="3200" dirty="0" smtClean="0"/>
            </a:br>
            <a:r>
              <a:rPr lang="en-US" altLang="en-US" sz="3200" dirty="0" smtClean="0"/>
              <a:t>Debt Basis - IRC § 1367(b)(2)(A)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350" y="1752600"/>
            <a:ext cx="7359650" cy="4572000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dirty="0" smtClean="0"/>
              <a:t>The code provides that once a shareholder's stock basis has been reduced to zero, any excess losses are applied to the shareholder's outstanding basis in loans to the corp.</a:t>
            </a:r>
          </a:p>
          <a:p>
            <a:pPr marL="393700" indent="-393700" eaLnBrk="1" hangingPunct="1">
              <a:spcBef>
                <a:spcPts val="1800"/>
              </a:spcBef>
            </a:pPr>
            <a:r>
              <a:rPr lang="en-US" altLang="en-US" sz="2400" dirty="0" smtClean="0"/>
              <a:t>Losses and deductions which exceed a shareholder’s stock basis are allowable to the extent of the shareholder’s basis in loans.</a:t>
            </a:r>
          </a:p>
          <a:p>
            <a:pPr marL="393700" indent="-393700" eaLnBrk="1" hangingPunct="1">
              <a:spcBef>
                <a:spcPts val="1800"/>
              </a:spcBef>
            </a:pPr>
            <a:r>
              <a:rPr lang="en-US" altLang="en-US" sz="2400" dirty="0" smtClean="0"/>
              <a:t>Debt basis is computed similarly to stock basis but there are some differences (distributions only look to stock basis).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ADD5E-5CBE-44F4-BC91-DD7D52CF0292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476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an S Corp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350" y="1752600"/>
            <a:ext cx="7283450" cy="4402138"/>
          </a:xfrm>
        </p:spPr>
        <p:txBody>
          <a:bodyPr/>
          <a:lstStyle/>
          <a:p>
            <a:pPr marL="0" indent="0">
              <a:spcBef>
                <a:spcPts val="2400"/>
              </a:spcBef>
              <a:buNone/>
            </a:pPr>
            <a:r>
              <a:rPr lang="en-US" dirty="0" smtClean="0"/>
              <a:t>An "S corporation" is a an entity that qualifies as a </a:t>
            </a:r>
            <a:r>
              <a:rPr 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small business corporation </a:t>
            </a:r>
            <a:r>
              <a:rPr lang="en-US" dirty="0" smtClean="0"/>
              <a:t>that has an S election in effect. 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small business corp </a:t>
            </a:r>
            <a:r>
              <a:rPr lang="en-US" dirty="0" smtClean="0"/>
              <a:t>is – </a:t>
            </a:r>
          </a:p>
          <a:p>
            <a:r>
              <a:rPr lang="en-US" dirty="0" smtClean="0"/>
              <a:t>a domestic corp,</a:t>
            </a:r>
          </a:p>
          <a:p>
            <a:r>
              <a:rPr lang="en-US" dirty="0" smtClean="0"/>
              <a:t>which is not an ineligible corp, 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b="1" dirty="0" smtClean="0"/>
              <a:t>AND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ADD5E-5CBE-44F4-BC91-DD7D52CF0292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822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404813"/>
            <a:ext cx="7924799" cy="927100"/>
          </a:xfrm>
        </p:spPr>
        <p:txBody>
          <a:bodyPr/>
          <a:lstStyle/>
          <a:p>
            <a:r>
              <a:rPr lang="en-US" sz="3200" dirty="0" smtClean="0"/>
              <a:t>Stock &amp; Debt Basis</a:t>
            </a:r>
            <a:br>
              <a:rPr lang="en-US" sz="3200" dirty="0" smtClean="0"/>
            </a:br>
            <a:r>
              <a:rPr lang="en-US" altLang="en-US" sz="2800" dirty="0" smtClean="0"/>
              <a:t>Debt Basis - IRC § 1367(b)(2)(A) (continued)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350" y="1752600"/>
            <a:ext cx="7054850" cy="4648200"/>
          </a:xfrm>
        </p:spPr>
        <p:txBody>
          <a:bodyPr/>
          <a:lstStyle/>
          <a:p>
            <a:pPr marL="393700" indent="-393700" eaLnBrk="1" hangingPunct="1">
              <a:spcBef>
                <a:spcPts val="1800"/>
              </a:spcBef>
            </a:pPr>
            <a:r>
              <a:rPr lang="en-US" altLang="en-US" sz="2400" dirty="0" smtClean="0"/>
              <a:t>Losses and deductions claimed against a shareholder’s debt basis reduce the shareholder’s basis in the debt.</a:t>
            </a:r>
          </a:p>
          <a:p>
            <a:pPr marL="393700" indent="-393700" eaLnBrk="1" hangingPunct="1">
              <a:spcBef>
                <a:spcPts val="1800"/>
              </a:spcBef>
            </a:pPr>
            <a:r>
              <a:rPr lang="en-US" altLang="en-US" sz="2400" dirty="0" smtClean="0"/>
              <a:t>If an S corp repays reduced basis debt to the shareholder, part or all of the repayment is taxable to the shareholder.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ADD5E-5CBE-44F4-BC91-DD7D52CF0292}" type="slidenum">
              <a:rPr lang="en-US" altLang="en-US" smtClean="0"/>
              <a:pPr>
                <a:defRPr/>
              </a:pPr>
              <a:t>30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641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404813"/>
            <a:ext cx="7924799" cy="927100"/>
          </a:xfrm>
        </p:spPr>
        <p:txBody>
          <a:bodyPr/>
          <a:lstStyle/>
          <a:p>
            <a:r>
              <a:rPr lang="en-US" sz="3200" dirty="0" smtClean="0"/>
              <a:t>Stock &amp; Debt Basis</a:t>
            </a:r>
            <a:br>
              <a:rPr lang="en-US" sz="3200" dirty="0" smtClean="0"/>
            </a:br>
            <a:r>
              <a:rPr lang="en-US" sz="3200" dirty="0" smtClean="0"/>
              <a:t>Example 2 – Gain on Loan Repayment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Facts:</a:t>
            </a:r>
          </a:p>
          <a:p>
            <a:pPr lvl="1"/>
            <a:r>
              <a:rPr lang="en-US" sz="2400" dirty="0" smtClean="0"/>
              <a:t>The shareholder loans his corp $10,000</a:t>
            </a:r>
          </a:p>
          <a:p>
            <a:pPr lvl="1"/>
            <a:r>
              <a:rPr lang="en-US" sz="2400" dirty="0" smtClean="0"/>
              <a:t>The shareholder claimed losses in excess of stock basis of $6,000</a:t>
            </a:r>
          </a:p>
          <a:p>
            <a:pPr lvl="1"/>
            <a:r>
              <a:rPr lang="en-US" sz="2400" dirty="0" smtClean="0"/>
              <a:t>This results in the shareholder having a basis in his or her note of $4,000.</a:t>
            </a:r>
          </a:p>
          <a:p>
            <a:pPr marL="0" indent="0">
              <a:buNone/>
            </a:pPr>
            <a:r>
              <a:rPr lang="en-US" dirty="0" smtClean="0"/>
              <a:t>What is the gain on loan repayment if the S corp repays $1,000 of the note?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ADD5E-5CBE-44F4-BC91-DD7D52CF0292}" type="slidenum">
              <a:rPr lang="en-US" altLang="en-US" smtClean="0"/>
              <a:pPr>
                <a:defRPr/>
              </a:pPr>
              <a:t>31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292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404813"/>
            <a:ext cx="7924799" cy="927100"/>
          </a:xfrm>
        </p:spPr>
        <p:txBody>
          <a:bodyPr/>
          <a:lstStyle/>
          <a:p>
            <a:r>
              <a:rPr lang="en-US" sz="3200" dirty="0" smtClean="0"/>
              <a:t>Stock &amp; Debt Basis</a:t>
            </a:r>
            <a:br>
              <a:rPr lang="en-US" sz="3200" dirty="0" smtClean="0"/>
            </a:br>
            <a:r>
              <a:rPr lang="en-US" sz="3200" dirty="0" smtClean="0"/>
              <a:t>Example 2 – Answer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Facts:</a:t>
            </a:r>
          </a:p>
          <a:p>
            <a:pPr lvl="1"/>
            <a:r>
              <a:rPr lang="en-US" sz="2400" dirty="0" smtClean="0"/>
              <a:t>The shareholder loans his corp $10,000</a:t>
            </a:r>
          </a:p>
          <a:p>
            <a:pPr lvl="1"/>
            <a:r>
              <a:rPr lang="en-US" sz="2400" dirty="0" smtClean="0"/>
              <a:t>The shareholder claimed losses in excess of stock basis of $6,000</a:t>
            </a:r>
          </a:p>
          <a:p>
            <a:pPr lvl="1"/>
            <a:r>
              <a:rPr lang="en-US" sz="2400" dirty="0" smtClean="0"/>
              <a:t>This results in the shareholder having a basis in his or her note of $4,000.</a:t>
            </a:r>
          </a:p>
          <a:p>
            <a:pPr marL="0" indent="0">
              <a:buNone/>
            </a:pPr>
            <a:r>
              <a:rPr lang="en-US" dirty="0" smtClean="0"/>
              <a:t>What is the gain on loan repayment if the S corp repays $1,000 of the note?   </a:t>
            </a:r>
          </a:p>
          <a:p>
            <a:pPr marL="519113" lvl="1" indent="0">
              <a:buNone/>
            </a:pPr>
            <a:r>
              <a:rPr lang="en-US" dirty="0" smtClean="0"/>
              <a:t>60%</a:t>
            </a:r>
            <a:r>
              <a:rPr lang="en-US" sz="2400" dirty="0" smtClean="0"/>
              <a:t>[a] </a:t>
            </a:r>
            <a:r>
              <a:rPr lang="en-US" dirty="0" smtClean="0"/>
              <a:t>X $1,000 = $600 Gain</a:t>
            </a:r>
          </a:p>
          <a:p>
            <a:pPr marL="508000" lvl="2" indent="0">
              <a:buNone/>
            </a:pPr>
            <a:r>
              <a:rPr lang="en-US" sz="2400" dirty="0" smtClean="0"/>
              <a:t>[a] = ($10,000 - $4,000) / $10,000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ADD5E-5CBE-44F4-BC91-DD7D52CF0292}" type="slidenum">
              <a:rPr lang="en-US" altLang="en-US" smtClean="0"/>
              <a:pPr>
                <a:defRPr/>
              </a:pPr>
              <a:t>32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05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Stock &amp; Debt Basis</a:t>
            </a:r>
            <a:br>
              <a:rPr lang="en-US" sz="3200" dirty="0" smtClean="0"/>
            </a:br>
            <a:r>
              <a:rPr lang="en-US" sz="3200" dirty="0" smtClean="0"/>
              <a:t>Valid Shareholder Debt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350" y="1752600"/>
            <a:ext cx="7359650" cy="48768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IRC §1366(d)(1)(B) states that losses are allowed up to the amount of the shareholder's adjusted basis of any indebtedness of the S corp to the shareholder.  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S corp shareholder does </a:t>
            </a:r>
            <a:r>
              <a:rPr 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not</a:t>
            </a:r>
            <a:r>
              <a:rPr lang="en-US" dirty="0" smtClean="0"/>
              <a:t> get basis in the debts of the entity.  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The question to be answered is “What qualifies as indebtedness of the S corp to the shareholder?”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ADD5E-5CBE-44F4-BC91-DD7D52CF0292}" type="slidenum">
              <a:rPr lang="en-US" altLang="en-US" smtClean="0"/>
              <a:pPr>
                <a:defRPr/>
              </a:pPr>
              <a:t>33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896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Stock &amp; Debt Basis</a:t>
            </a:r>
            <a:br>
              <a:rPr lang="en-US" sz="3200" dirty="0" smtClean="0"/>
            </a:br>
            <a:r>
              <a:rPr lang="en-US" sz="3200" dirty="0" smtClean="0"/>
              <a:t>Treas. Reg. § 1.1366-2(a)(2)(i)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3600"/>
              </a:spcBef>
              <a:buNone/>
            </a:pPr>
            <a:r>
              <a:rPr lang="en-US" dirty="0" smtClean="0"/>
              <a:t>Provides that shareholders obtain basis in indebtedness if the S corp owes a bona fide debt directly to the shareholder.  </a:t>
            </a:r>
          </a:p>
          <a:p>
            <a:pPr marL="0" indent="0">
              <a:spcBef>
                <a:spcPts val="3600"/>
              </a:spcBef>
              <a:buNone/>
            </a:pPr>
            <a:r>
              <a:rPr lang="en-US" dirty="0" smtClean="0"/>
              <a:t>Finalized and effective on July 23, 2014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ADD5E-5CBE-44F4-BC91-DD7D52CF0292}" type="slidenum">
              <a:rPr lang="en-US" altLang="en-US" smtClean="0"/>
              <a:pPr>
                <a:defRPr/>
              </a:pPr>
              <a:t>34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359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Stock &amp; Debt Basis</a:t>
            </a:r>
            <a:br>
              <a:rPr lang="en-US" sz="3200" dirty="0" smtClean="0"/>
            </a:br>
            <a:r>
              <a:rPr lang="en-US" sz="3200" dirty="0" smtClean="0"/>
              <a:t>Bona Fide Debt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900"/>
              </a:spcBef>
              <a:buNone/>
            </a:pPr>
            <a:r>
              <a:rPr lang="en-US" dirty="0" smtClean="0"/>
              <a:t>Case law describes factors that include, but aren’t limited to, whether there is: </a:t>
            </a:r>
          </a:p>
          <a:p>
            <a:pPr lvl="1">
              <a:spcBef>
                <a:spcPts val="900"/>
              </a:spcBef>
            </a:pPr>
            <a:r>
              <a:rPr lang="en-US" sz="2400" dirty="0" smtClean="0"/>
              <a:t>a written instrument, </a:t>
            </a:r>
          </a:p>
          <a:p>
            <a:pPr lvl="1">
              <a:spcBef>
                <a:spcPts val="900"/>
              </a:spcBef>
            </a:pPr>
            <a:r>
              <a:rPr lang="en-US" sz="2400" dirty="0" smtClean="0"/>
              <a:t>a stated interest rate, </a:t>
            </a:r>
          </a:p>
          <a:p>
            <a:pPr lvl="1">
              <a:spcBef>
                <a:spcPts val="900"/>
              </a:spcBef>
            </a:pPr>
            <a:r>
              <a:rPr lang="en-US" sz="2400" dirty="0" smtClean="0"/>
              <a:t>a maturity date, </a:t>
            </a:r>
          </a:p>
          <a:p>
            <a:pPr lvl="1">
              <a:spcBef>
                <a:spcPts val="900"/>
              </a:spcBef>
            </a:pPr>
            <a:r>
              <a:rPr lang="en-US" sz="2400" dirty="0" smtClean="0"/>
              <a:t>an enforceable debt under state law, </a:t>
            </a:r>
          </a:p>
          <a:p>
            <a:pPr lvl="1">
              <a:spcBef>
                <a:spcPts val="900"/>
              </a:spcBef>
            </a:pPr>
            <a:r>
              <a:rPr lang="en-US" sz="2400" dirty="0" smtClean="0"/>
              <a:t>a reasonable expectation of repayment, </a:t>
            </a:r>
          </a:p>
          <a:p>
            <a:pPr lvl="1">
              <a:spcBef>
                <a:spcPts val="900"/>
              </a:spcBef>
            </a:pPr>
            <a:r>
              <a:rPr lang="en-US" sz="2400" dirty="0" smtClean="0"/>
              <a:t>creditor remedies upon default; and </a:t>
            </a:r>
          </a:p>
          <a:p>
            <a:pPr lvl="1">
              <a:spcBef>
                <a:spcPts val="900"/>
              </a:spcBef>
            </a:pPr>
            <a:r>
              <a:rPr lang="en-US" sz="2400" dirty="0" smtClean="0"/>
              <a:t>repayment or other conduct that indicates the parties upheld the terms of the debt.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ADD5E-5CBE-44F4-BC91-DD7D52CF0292}" type="slidenum">
              <a:rPr lang="en-US" altLang="en-US" smtClean="0"/>
              <a:pPr>
                <a:defRPr/>
              </a:pPr>
              <a:t>35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007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Stock &amp; Debt Basis</a:t>
            </a:r>
            <a:br>
              <a:rPr lang="en-US" sz="3200" dirty="0" smtClean="0"/>
            </a:br>
            <a:r>
              <a:rPr lang="en-US" sz="3200" dirty="0" smtClean="0"/>
              <a:t>Allowable Shareholder Debt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Shareholder guarantee or co-making / co-borrowing of corporate debt does not, by itself, give the shareholder debt basis. 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Shareholder may get basis to the extent the shareholder makes payments on guarantee.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Shareholders get debt basis if, based on facts and circumstances, there is bona fide indebtedness of the S corp that runs directly to the shareholder.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ADD5E-5CBE-44F4-BC91-DD7D52CF0292}" type="slidenum">
              <a:rPr lang="en-US" altLang="en-US" smtClean="0"/>
              <a:pPr>
                <a:defRPr/>
              </a:pPr>
              <a:t>36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2169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Reasonable Compensation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2400"/>
              </a:spcBef>
              <a:buNone/>
            </a:pPr>
            <a:r>
              <a:rPr lang="en-US" dirty="0"/>
              <a:t>A </a:t>
            </a:r>
            <a:r>
              <a:rPr lang="en-US" dirty="0" smtClean="0"/>
              <a:t>corp </a:t>
            </a:r>
            <a:r>
              <a:rPr lang="en-US" dirty="0"/>
              <a:t>elects S </a:t>
            </a:r>
            <a:r>
              <a:rPr lang="en-US" dirty="0" smtClean="0"/>
              <a:t>corp </a:t>
            </a:r>
            <a:r>
              <a:rPr lang="en-US" dirty="0"/>
              <a:t>status to obtain special tax treatment for federal tax purposes.  However, minimizing employment taxes is not one of the intended benefits. </a:t>
            </a:r>
            <a:endParaRPr lang="en-US" dirty="0" smtClean="0"/>
          </a:p>
          <a:p>
            <a:pPr marL="0" indent="0">
              <a:spcBef>
                <a:spcPts val="2400"/>
              </a:spcBef>
              <a:buNone/>
            </a:pPr>
            <a:r>
              <a:rPr lang="en-US" dirty="0" smtClean="0">
                <a:effectLst/>
              </a:rPr>
              <a:t>S corps must pay reasonable compensation to a shareholder-employee in return for services that the employee provides to the corp before non-wage distributions may be made to the shareholder-employee.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ADD5E-5CBE-44F4-BC91-DD7D52CF0292}" type="slidenum">
              <a:rPr lang="en-US" altLang="en-US" smtClean="0"/>
              <a:pPr>
                <a:defRPr/>
              </a:pPr>
              <a:t>37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74969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Reasonable Compensation</a:t>
            </a:r>
            <a:br>
              <a:rPr lang="en-US" sz="3200" dirty="0" smtClean="0"/>
            </a:br>
            <a:r>
              <a:rPr lang="en-US" sz="3200" dirty="0" smtClean="0"/>
              <a:t>Table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ADD5E-5CBE-44F4-BC91-DD7D52CF0292}" type="slidenum">
              <a:rPr lang="en-US" altLang="en-US" smtClean="0"/>
              <a:pPr>
                <a:defRPr/>
              </a:pPr>
              <a:t>38</a:t>
            </a:fld>
            <a:endParaRPr lang="en-US" altLang="en-US"/>
          </a:p>
        </p:txBody>
      </p:sp>
      <p:graphicFrame>
        <p:nvGraphicFramePr>
          <p:cNvPr id="5" name="Group 86" descr="This table compares C corp, S corp and partnerships" title="Tabl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5126993"/>
              </p:ext>
            </p:extLst>
          </p:nvPr>
        </p:nvGraphicFramePr>
        <p:xfrm>
          <a:off x="1066800" y="1752600"/>
          <a:ext cx="7772400" cy="4511040"/>
        </p:xfrm>
        <a:graphic>
          <a:graphicData uri="http://schemas.openxmlformats.org/drawingml/2006/table">
            <a:tbl>
              <a:tblPr firstRow="1"/>
              <a:tblGrid>
                <a:gridCol w="555171"/>
                <a:gridCol w="2299996"/>
                <a:gridCol w="2586967"/>
                <a:gridCol w="2330266"/>
              </a:tblGrid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32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CC0066"/>
                        </a:buClr>
                        <a:buSzPct val="5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 Corporation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32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CC0066"/>
                        </a:buClr>
                        <a:buSzPct val="5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 Corporation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32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CC0066"/>
                        </a:buClr>
                        <a:buSzPct val="5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Partnership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(1)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32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CC0066"/>
                        </a:buClr>
                        <a:buSzPct val="5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Employee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32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CC0066"/>
                        </a:buClr>
                        <a:buSzPct val="5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Employee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32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CC0066"/>
                        </a:buClr>
                        <a:buSzPct val="5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Self Employed,  not Employee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(2)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32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CC0066"/>
                        </a:buClr>
                        <a:buSzPct val="5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Salary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32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CC0066"/>
                        </a:buClr>
                        <a:buSzPct val="5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Salary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32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CC0066"/>
                        </a:buClr>
                        <a:buSzPct val="5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Distributive Share/ Guaranteed Payment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(3)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32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CC0066"/>
                        </a:buClr>
                        <a:buSzPct val="5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W-2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32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CC0066"/>
                        </a:buClr>
                        <a:buSzPct val="5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W-2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32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CC0066"/>
                        </a:buClr>
                        <a:buSzPct val="5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Self-Employment Income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(4)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32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CC0066"/>
                        </a:buClr>
                        <a:buSzPct val="5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Employment Tax    on 1120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32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CC0066"/>
                        </a:buClr>
                        <a:buSzPct val="5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Employment Tax    on 1120S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32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CC0066"/>
                        </a:buClr>
                        <a:buSzPct val="5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SE Tax at 1040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55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(5)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32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CC0066"/>
                        </a:buClr>
                        <a:buSzPct val="5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charset="0"/>
                        </a:rPr>
                        <a:t>Dividend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32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CC0066"/>
                        </a:buClr>
                        <a:buSzPct val="5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Non-Taxable Distribution           (with exceptions)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32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CC0066"/>
                        </a:buClr>
                        <a:buSzPct val="50000"/>
                        <a:buFont typeface="Wingdings" pitchFamily="2" charset="2"/>
                        <a:defRPr sz="24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Non-Taxable Distribution          (with exceptions)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4187165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Reasonable Compensation</a:t>
            </a:r>
            <a:br>
              <a:rPr lang="en-US" sz="3200" dirty="0" smtClean="0"/>
            </a:br>
            <a:r>
              <a:rPr lang="en-US" sz="3200" dirty="0" smtClean="0"/>
              <a:t>Authority</a:t>
            </a:r>
            <a:endParaRPr lang="en-US" sz="3200" dirty="0"/>
          </a:p>
        </p:txBody>
      </p:sp>
      <p:sp>
        <p:nvSpPr>
          <p:cNvPr id="3" name="Content"/>
          <p:cNvSpPr>
            <a:spLocks noGrp="1"/>
          </p:cNvSpPr>
          <p:nvPr>
            <p:ph idx="1"/>
          </p:nvPr>
        </p:nvSpPr>
        <p:spPr>
          <a:xfrm>
            <a:off x="1403350" y="1752600"/>
            <a:ext cx="7283450" cy="2362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Several court cases support the authority of the IRS to reclassify other forms of payments to a shareholder-employee as a wage expense which are subject to employment taxes.</a:t>
            </a:r>
          </a:p>
          <a:p>
            <a:endParaRPr lang="en-US" dirty="0" smtClean="0"/>
          </a:p>
        </p:txBody>
      </p:sp>
      <p:graphicFrame>
        <p:nvGraphicFramePr>
          <p:cNvPr id="9" name="Court Case Table" title="Authority 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344042"/>
              </p:ext>
            </p:extLst>
          </p:nvPr>
        </p:nvGraphicFramePr>
        <p:xfrm>
          <a:off x="1447800" y="3657600"/>
          <a:ext cx="6858000" cy="2110740"/>
        </p:xfrm>
        <a:graphic>
          <a:graphicData uri="http://schemas.openxmlformats.org/drawingml/2006/table">
            <a:tbl>
              <a:tblPr firstRow="1"/>
              <a:tblGrid>
                <a:gridCol w="2439463"/>
                <a:gridCol w="4418537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Reinforced Employment Status of Shareholders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i="1" dirty="0"/>
                        <a:t>Veterinary Surgical Consultants, P.C. vs. </a:t>
                      </a:r>
                      <a:r>
                        <a:rPr lang="en-US" i="1" dirty="0" smtClean="0"/>
                        <a:t>Comm’r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/>
                        <a:t>117 T.C. 141 (2001)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i="1" dirty="0"/>
                        <a:t>Joseph M. Grey Public Accountant, P.C. vs. </a:t>
                      </a:r>
                      <a:r>
                        <a:rPr lang="en-US" i="1" dirty="0" smtClean="0"/>
                        <a:t>Comm’r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/>
                        <a:t>119 T.C. 121 (2002)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Reasonable Reimbursement for Services Performed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i="1" dirty="0"/>
                        <a:t>David E. Watson, PC vs. U.S., 668 F.3d 1008 (8</a:t>
                      </a:r>
                      <a:r>
                        <a:rPr lang="en-US" i="1" baseline="30000" dirty="0"/>
                        <a:t>th</a:t>
                      </a:r>
                      <a:r>
                        <a:rPr lang="en-US" i="1" dirty="0"/>
                        <a:t> Cir. 2012)</a:t>
                      </a:r>
                      <a:endParaRPr lang="en-US" dirty="0"/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ADD5E-5CBE-44F4-BC91-DD7D52CF0292}" type="slidenum">
              <a:rPr lang="en-US" altLang="en-US" smtClean="0"/>
              <a:pPr>
                <a:defRPr/>
              </a:pPr>
              <a:t>39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8885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an S Corp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2400"/>
              </a:spcBef>
              <a:buNone/>
            </a:pPr>
            <a:r>
              <a:rPr lang="en-US" dirty="0" smtClean="0"/>
              <a:t>Does </a:t>
            </a:r>
            <a:r>
              <a:rPr 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not</a:t>
            </a:r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/>
              <a:t>have: 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a shareholder who is not an individual                     (other than an estate, certain trusts and certain exempt orgs.) 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a shareholder who is a nonresident alien, 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more than 100 shareholders,                      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more than 1 class of stock.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ADD5E-5CBE-44F4-BC91-DD7D52CF0292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822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Reasonable Compensation</a:t>
            </a:r>
            <a:br>
              <a:rPr lang="en-US" sz="3200" dirty="0" smtClean="0"/>
            </a:br>
            <a:r>
              <a:rPr lang="en-US" sz="3200" dirty="0" smtClean="0"/>
              <a:t>Determination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key to determining reasonable compensation is determining what the shareholder-employee did for the S corp.  Generally, you would look to the source of the S </a:t>
            </a:r>
            <a:r>
              <a:rPr lang="en-US" dirty="0" err="1" smtClean="0"/>
              <a:t>corp’s</a:t>
            </a:r>
            <a:r>
              <a:rPr lang="en-US" dirty="0" smtClean="0"/>
              <a:t> gross receipts.  </a:t>
            </a:r>
          </a:p>
          <a:p>
            <a:r>
              <a:rPr lang="en-US" dirty="0" smtClean="0"/>
              <a:t>The three major sources are:</a:t>
            </a:r>
          </a:p>
          <a:p>
            <a:pPr marL="1033463" lvl="1" indent="-514350">
              <a:buSzPct val="95000"/>
              <a:buFont typeface="+mj-lt"/>
              <a:buAutoNum type="arabicPeriod"/>
            </a:pPr>
            <a:r>
              <a:rPr lang="en-US" sz="2400" dirty="0" smtClean="0"/>
              <a:t>Services provided by the shareholder-employees</a:t>
            </a:r>
          </a:p>
          <a:p>
            <a:pPr marL="1033463" lvl="1" indent="-514350">
              <a:buSzPct val="95000"/>
              <a:buFont typeface="+mj-lt"/>
              <a:buAutoNum type="arabicPeriod"/>
            </a:pPr>
            <a:r>
              <a:rPr lang="en-US" sz="2400" dirty="0" smtClean="0"/>
              <a:t>Services of non-shareholder employees</a:t>
            </a:r>
          </a:p>
          <a:p>
            <a:pPr marL="1033463" lvl="1" indent="-514350">
              <a:buSzPct val="95000"/>
              <a:buFont typeface="+mj-lt"/>
              <a:buAutoNum type="arabicPeriod"/>
            </a:pPr>
            <a:r>
              <a:rPr lang="en-US" sz="2400" dirty="0" smtClean="0"/>
              <a:t>Capital and assets of the corp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ADD5E-5CBE-44F4-BC91-DD7D52CF0292}" type="slidenum">
              <a:rPr lang="en-US" altLang="en-US" smtClean="0"/>
              <a:pPr>
                <a:defRPr/>
              </a:pPr>
              <a:t>40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524117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Reasonable Compensation</a:t>
            </a:r>
            <a:br>
              <a:rPr lang="en-US" sz="3200" dirty="0" smtClean="0"/>
            </a:br>
            <a:r>
              <a:rPr lang="en-US" sz="3200" dirty="0" smtClean="0"/>
              <a:t>Factors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 factors in determining reasonable compensation include: </a:t>
            </a:r>
          </a:p>
          <a:p>
            <a:pPr lvl="1">
              <a:spcBef>
                <a:spcPts val="600"/>
              </a:spcBef>
            </a:pPr>
            <a:r>
              <a:rPr lang="en-US" sz="2100" dirty="0" smtClean="0"/>
              <a:t>training and experience, </a:t>
            </a:r>
          </a:p>
          <a:p>
            <a:pPr lvl="1">
              <a:spcBef>
                <a:spcPts val="600"/>
              </a:spcBef>
            </a:pPr>
            <a:r>
              <a:rPr lang="en-US" sz="2100" dirty="0" smtClean="0"/>
              <a:t>duties and responsibilities, </a:t>
            </a:r>
          </a:p>
          <a:p>
            <a:pPr lvl="1">
              <a:spcBef>
                <a:spcPts val="600"/>
              </a:spcBef>
            </a:pPr>
            <a:r>
              <a:rPr lang="en-US" sz="2100" dirty="0" smtClean="0"/>
              <a:t>time and effort devoted to the business, </a:t>
            </a:r>
          </a:p>
          <a:p>
            <a:pPr lvl="1">
              <a:spcBef>
                <a:spcPts val="600"/>
              </a:spcBef>
            </a:pPr>
            <a:r>
              <a:rPr lang="en-US" sz="2100" dirty="0" smtClean="0"/>
              <a:t>dividend history, </a:t>
            </a:r>
          </a:p>
          <a:p>
            <a:pPr lvl="1">
              <a:spcBef>
                <a:spcPts val="600"/>
              </a:spcBef>
            </a:pPr>
            <a:r>
              <a:rPr lang="en-US" sz="2100" dirty="0" smtClean="0"/>
              <a:t>payments to non-shareholder employees, </a:t>
            </a:r>
          </a:p>
          <a:p>
            <a:pPr lvl="1">
              <a:spcBef>
                <a:spcPts val="600"/>
              </a:spcBef>
            </a:pPr>
            <a:r>
              <a:rPr lang="en-US" sz="2100" dirty="0" smtClean="0"/>
              <a:t>timing and manner of paying bonuses to key people, </a:t>
            </a:r>
          </a:p>
          <a:p>
            <a:pPr lvl="1">
              <a:spcBef>
                <a:spcPts val="600"/>
              </a:spcBef>
            </a:pPr>
            <a:r>
              <a:rPr lang="en-US" sz="2100" dirty="0" smtClean="0"/>
              <a:t>what comparable businesses pay for similar services, </a:t>
            </a:r>
          </a:p>
          <a:p>
            <a:pPr lvl="1">
              <a:spcBef>
                <a:spcPts val="600"/>
              </a:spcBef>
            </a:pPr>
            <a:r>
              <a:rPr lang="en-US" sz="2100" dirty="0" smtClean="0"/>
              <a:t>compensation agreements, and </a:t>
            </a:r>
          </a:p>
          <a:p>
            <a:pPr lvl="1">
              <a:spcBef>
                <a:spcPts val="600"/>
              </a:spcBef>
            </a:pPr>
            <a:r>
              <a:rPr lang="en-US" sz="2100" dirty="0" smtClean="0"/>
              <a:t>the use of a formula to determine compensation.</a:t>
            </a:r>
            <a:endParaRPr lang="en-US" sz="2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ADD5E-5CBE-44F4-BC91-DD7D52CF0292}" type="slidenum">
              <a:rPr lang="en-US" altLang="en-US" smtClean="0"/>
              <a:pPr>
                <a:defRPr/>
              </a:pPr>
              <a:t>41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37532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 Corp Fringe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900"/>
              </a:spcBef>
            </a:pPr>
            <a:r>
              <a:rPr lang="en-US" sz="2600" dirty="0" smtClean="0"/>
              <a:t>Fringe benefits paid to or on behalf of an employee/shareholder must be included in the employee’s gross income unless they are statutorily excluded from income. </a:t>
            </a:r>
          </a:p>
          <a:p>
            <a:pPr>
              <a:spcBef>
                <a:spcPts val="900"/>
              </a:spcBef>
            </a:pPr>
            <a:r>
              <a:rPr lang="en-US" sz="2600" dirty="0" smtClean="0"/>
              <a:t>Excluded fringe benefit is deductible by the corp and not includible in income of the employee.  </a:t>
            </a:r>
          </a:p>
          <a:p>
            <a:pPr>
              <a:spcBef>
                <a:spcPts val="900"/>
              </a:spcBef>
            </a:pPr>
            <a:r>
              <a:rPr lang="en-US" sz="2600" dirty="0" smtClean="0"/>
              <a:t>IRC § 1372 states that, for employee fringe benefits, an S corp “shall be treated as a partnership” and a 2% shareholder “shall be treated as a partner of such partnership.”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ADD5E-5CBE-44F4-BC91-DD7D52CF0292}" type="slidenum">
              <a:rPr lang="en-US" altLang="en-US" smtClean="0"/>
              <a:pPr>
                <a:defRPr/>
              </a:pPr>
              <a:t>42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54125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Fringe Benefits</a:t>
            </a:r>
            <a:br>
              <a:rPr lang="en-US" sz="3200" dirty="0" smtClean="0"/>
            </a:br>
            <a:r>
              <a:rPr lang="en-US" sz="3200" dirty="0" smtClean="0"/>
              <a:t>&gt;2% Shareholder (Taxable)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8077200" cy="4402138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dirty="0" smtClean="0"/>
              <a:t>The benefits affected by IRC § 1372 are referred to as “Listed Benefits.”  Examples include: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Group-term life insurance coverage up to $50,000, IRC § 79;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Medical reimbursement plans and disability plans, IRC § 105;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Payments to accident and health plans, IRC § 106;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Meals and lodging furnished for the convenience of the employer, IRC § 119;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Benefits provided pursuant to a cafeteria plan,	  IRC § 125.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ADD5E-5CBE-44F4-BC91-DD7D52CF0292}" type="slidenum">
              <a:rPr lang="en-US" altLang="en-US" smtClean="0"/>
              <a:pPr>
                <a:defRPr/>
              </a:pPr>
              <a:t>43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6169206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404813"/>
            <a:ext cx="7924800" cy="927100"/>
          </a:xfrm>
        </p:spPr>
        <p:txBody>
          <a:bodyPr/>
          <a:lstStyle/>
          <a:p>
            <a:r>
              <a:rPr lang="en-US" sz="3200" dirty="0" smtClean="0"/>
              <a:t>Fringe Benefits</a:t>
            </a:r>
            <a:br>
              <a:rPr lang="en-US" sz="3200" dirty="0" smtClean="0"/>
            </a:br>
            <a:r>
              <a:rPr lang="en-US" sz="3200" dirty="0" smtClean="0"/>
              <a:t>Reporting Medical Insurance Premiums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350" y="1752600"/>
            <a:ext cx="7283450" cy="4724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100" dirty="0" smtClean="0"/>
              <a:t>Health and accident insurance premiums are deductible by the S corp and reportable as wages, subject to income tax withholding. </a:t>
            </a:r>
          </a:p>
          <a:p>
            <a:pPr>
              <a:spcBef>
                <a:spcPts val="1200"/>
              </a:spcBef>
            </a:pPr>
            <a:r>
              <a:rPr lang="en-US" sz="2100" dirty="0" smtClean="0"/>
              <a:t>These additional wages are not be subject to Social Security, or FICA, or FUTA taxes.</a:t>
            </a:r>
          </a:p>
          <a:p>
            <a:pPr>
              <a:spcBef>
                <a:spcPts val="1200"/>
              </a:spcBef>
            </a:pPr>
            <a:r>
              <a:rPr lang="en-US" sz="2100" dirty="0" smtClean="0"/>
              <a:t>The 2-percent shareholder-employee may be eligible for an above-the-line deduction in arriving at AGI if the medical care coverage was established by the S corp and the shareholder met the other self-employed medical insurance deduction requirements.  </a:t>
            </a:r>
          </a:p>
          <a:p>
            <a:pPr>
              <a:spcBef>
                <a:spcPts val="1200"/>
              </a:spcBef>
            </a:pPr>
            <a:r>
              <a:rPr lang="en-US" sz="2100" dirty="0" smtClean="0"/>
              <a:t>For more information, see S Corporation Compensation and Medical Insurance Issues page on the </a:t>
            </a:r>
            <a:r>
              <a:rPr lang="en-US" sz="2100" u="sng" dirty="0" smtClean="0"/>
              <a:t>www.irs.gov</a:t>
            </a:r>
            <a:r>
              <a:rPr lang="en-US" sz="2100" dirty="0" smtClean="0"/>
              <a:t> website.</a:t>
            </a:r>
            <a:endParaRPr lang="en-US" sz="2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ADD5E-5CBE-44F4-BC91-DD7D52CF0292}" type="slidenum">
              <a:rPr lang="en-US" altLang="en-US" smtClean="0"/>
              <a:pPr>
                <a:defRPr/>
              </a:pPr>
              <a:t>44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82156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 Corp Tips &amp; 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350" y="1752600"/>
            <a:ext cx="7359650" cy="4648200"/>
          </a:xfrm>
        </p:spPr>
        <p:txBody>
          <a:bodyPr/>
          <a:lstStyle/>
          <a:p>
            <a:r>
              <a:rPr lang="en-US" dirty="0" smtClean="0"/>
              <a:t>When electing S corp status, timely file Form 2553.</a:t>
            </a:r>
          </a:p>
          <a:p>
            <a:r>
              <a:rPr lang="en-US" dirty="0" smtClean="0"/>
              <a:t>Timely file the S corp income tax returns, the corporate filing requirement for calendar year taxpayer is March 15th. </a:t>
            </a:r>
          </a:p>
          <a:p>
            <a:r>
              <a:rPr lang="en-US" dirty="0" smtClean="0"/>
              <a:t>Remember a shareholder should maintain his or her basis computation and confirm whether there are any distributions in excess of the shareholder’s basis or if loss and deduction items should be limited. 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ADD5E-5CBE-44F4-BC91-DD7D52CF0292}" type="slidenum">
              <a:rPr lang="en-US" altLang="en-US" smtClean="0"/>
              <a:pPr>
                <a:defRPr/>
              </a:pPr>
              <a:t>45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570123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 Corp Tips &amp; Tricks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52600"/>
            <a:ext cx="7816850" cy="4325938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600" dirty="0" smtClean="0"/>
              <a:t>To claim loss and deduction items the shareholder must overcome the stock and or debt basis, at risk and passive activity limitations.</a:t>
            </a:r>
          </a:p>
          <a:p>
            <a:pPr>
              <a:spcBef>
                <a:spcPts val="1200"/>
              </a:spcBef>
            </a:pPr>
            <a:r>
              <a:rPr lang="en-US" sz="2600" dirty="0" smtClean="0"/>
              <a:t>Pay all shareholder-employees a reasonable wage before making distributions or loans to shareholders.</a:t>
            </a:r>
          </a:p>
          <a:p>
            <a:pPr>
              <a:spcBef>
                <a:spcPts val="1200"/>
              </a:spcBef>
            </a:pPr>
            <a:r>
              <a:rPr lang="en-US" sz="2600" dirty="0" smtClean="0"/>
              <a:t>Report fringe benefits through payroll. Be aware that if a shareholder’s spouse is eligible for subsidized health insurance coverage through another employer the shareholder is not entitled to the self-employed health insurance deduction.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29400" y="6381750"/>
            <a:ext cx="2133600" cy="476250"/>
          </a:xfrm>
        </p:spPr>
        <p:txBody>
          <a:bodyPr/>
          <a:lstStyle/>
          <a:p>
            <a:pPr>
              <a:defRPr/>
            </a:pPr>
            <a:fld id="{8B1ADD5E-5CBE-44F4-BC91-DD7D52CF0292}" type="slidenum">
              <a:rPr lang="en-US" altLang="en-US" smtClean="0"/>
              <a:pPr>
                <a:defRPr/>
              </a:pPr>
              <a:t>46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443465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QUESTIONS</a:t>
            </a:r>
          </a:p>
        </p:txBody>
      </p:sp>
      <p:pic>
        <p:nvPicPr>
          <p:cNvPr id="54275" name="Picture 4" descr="PE03038_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13138" y="2157413"/>
            <a:ext cx="3062287" cy="34686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ADD5E-5CBE-44F4-BC91-DD7D52CF0292}" type="slidenum">
              <a:rPr lang="en-US" altLang="en-US" smtClean="0"/>
              <a:pPr>
                <a:defRPr/>
              </a:pPr>
              <a:t>47</a:t>
            </a:fld>
            <a:endParaRPr lang="en-US" altLang="en-US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Benefits of an S Corp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2400"/>
              </a:spcBef>
              <a:buNone/>
            </a:pPr>
            <a:r>
              <a:rPr lang="en-US" dirty="0" smtClean="0"/>
              <a:t>To allow small business enterprises the advantage of the corporate form of organization without being subject to the potential tax disadvantages of C corps: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double taxation on distributions and liquidation, or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locked-in corporate losses.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ADD5E-5CBE-44F4-BC91-DD7D52CF0292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383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Elect to be an S Corp</a:t>
            </a:r>
            <a:endParaRPr lang="en-US" dirty="0"/>
          </a:p>
        </p:txBody>
      </p:sp>
      <p:sp>
        <p:nvSpPr>
          <p:cNvPr id="3" name="Content"/>
          <p:cNvSpPr>
            <a:spLocks noGrp="1"/>
          </p:cNvSpPr>
          <p:nvPr>
            <p:ph idx="1"/>
          </p:nvPr>
        </p:nvSpPr>
        <p:spPr>
          <a:xfrm>
            <a:off x="1219200" y="1676400"/>
            <a:ext cx="7467600" cy="4478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qualifying entity makes an S election by filing a completed Form 2553, </a:t>
            </a:r>
            <a:r>
              <a:rPr lang="en-US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Election by a Small Business Corporation</a:t>
            </a:r>
            <a:r>
              <a:rPr lang="en-US" dirty="0" smtClean="0"/>
              <a:t>,  </a:t>
            </a:r>
          </a:p>
          <a:p>
            <a:r>
              <a:rPr lang="en-US" dirty="0" smtClean="0"/>
              <a:t>During the preceding year or </a:t>
            </a:r>
          </a:p>
          <a:p>
            <a:r>
              <a:rPr lang="en-US" dirty="0" smtClean="0"/>
              <a:t>During the current year –  within 2 months and 15 days after the tax year begins.</a:t>
            </a:r>
          </a:p>
          <a:p>
            <a:endParaRPr lang="en-US" dirty="0"/>
          </a:p>
        </p:txBody>
      </p:sp>
      <p:pic>
        <p:nvPicPr>
          <p:cNvPr id="5" name="Picture Form 2553" descr="Picture of Form 2553." title="Form 2553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473651"/>
            <a:ext cx="6248400" cy="23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ADD5E-5CBE-44F4-BC91-DD7D52CF0292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620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 Election Relief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Revenue Procedure 2013-30</a:t>
            </a:r>
          </a:p>
          <a:p>
            <a:r>
              <a:rPr lang="en-US" dirty="0"/>
              <a:t>Contains late election relief guidance.</a:t>
            </a:r>
          </a:p>
          <a:p>
            <a:r>
              <a:rPr lang="en-US" dirty="0"/>
              <a:t>Relief is only for late elections that would otherwise be valid. </a:t>
            </a:r>
          </a:p>
          <a:p>
            <a:r>
              <a:rPr lang="en-US" dirty="0"/>
              <a:t>Increases relief time frame to 3 years and 75 days of the effective date of the election. </a:t>
            </a:r>
          </a:p>
          <a:p>
            <a:r>
              <a:rPr lang="en-US" dirty="0"/>
              <a:t>If it doesn’t qualify for relief under the above procedure, may request relief by requesting a private letter ruling. (See Rev. Proc. </a:t>
            </a:r>
            <a:r>
              <a:rPr lang="en-US" dirty="0" smtClean="0"/>
              <a:t>2016-1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706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 Election Relief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772816"/>
            <a:ext cx="7704906" cy="4597822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altLang="en-US" sz="2400" dirty="0"/>
              <a:t>Entity intended to be classified as an S corporation, is an eligible entity and failed to qualify as an </a:t>
            </a:r>
            <a:r>
              <a:rPr lang="en-US" altLang="en-US" sz="2400" dirty="0" smtClean="0"/>
              <a:t>  	 S </a:t>
            </a:r>
            <a:r>
              <a:rPr lang="en-US" altLang="en-US" sz="2400" dirty="0"/>
              <a:t>corporation solely because the election was not timely;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2400" dirty="0"/>
              <a:t>Entity has reasonable cause for its failure to make the election timely;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2400" dirty="0"/>
              <a:t>Entity and all shareholders reported their income consistent with an S corporation election in effect for the year the election should have been made and all subsequent years; and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2400" dirty="0"/>
              <a:t>Less than 3 years and 75 days have passed since the effective date of the election. 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263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 Election and Entity Classification Relief Requirements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0"/>
              </a:spcBef>
            </a:pPr>
            <a:r>
              <a:rPr lang="en-US" dirty="0"/>
              <a:t>The entity is an eligible entity as defined in Treas. Reg. § 301.7701-3(a); </a:t>
            </a:r>
          </a:p>
          <a:p>
            <a:pPr>
              <a:spcBef>
                <a:spcPts val="3000"/>
              </a:spcBef>
            </a:pPr>
            <a:r>
              <a:rPr lang="en-US" dirty="0"/>
              <a:t>The entity failed to qualify as a corporation solely because Form 8832 was not timely filed; and</a:t>
            </a:r>
          </a:p>
          <a:p>
            <a:pPr>
              <a:spcBef>
                <a:spcPts val="3000"/>
              </a:spcBef>
            </a:pPr>
            <a:r>
              <a:rPr lang="en-US" dirty="0"/>
              <a:t>The entity timely filed all required federal tax returns consistent with its requested classification as an S corporation. 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097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4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New template master">
  <a:themeElements>
    <a:clrScheme name="New template master 14">
      <a:dk1>
        <a:srgbClr val="808080"/>
      </a:dk1>
      <a:lt1>
        <a:srgbClr val="FFFFFF"/>
      </a:lt1>
      <a:dk2>
        <a:srgbClr val="035588"/>
      </a:dk2>
      <a:lt2>
        <a:srgbClr val="003366"/>
      </a:lt2>
      <a:accent1>
        <a:srgbClr val="5D5B72"/>
      </a:accent1>
      <a:accent2>
        <a:srgbClr val="3C3453"/>
      </a:accent2>
      <a:accent3>
        <a:srgbClr val="AAB4C3"/>
      </a:accent3>
      <a:accent4>
        <a:srgbClr val="DADADA"/>
      </a:accent4>
      <a:accent5>
        <a:srgbClr val="B6B5BC"/>
      </a:accent5>
      <a:accent6>
        <a:srgbClr val="352E4A"/>
      </a:accent6>
      <a:hlink>
        <a:srgbClr val="006594"/>
      </a:hlink>
      <a:folHlink>
        <a:srgbClr val="1795BB"/>
      </a:folHlink>
    </a:clrScheme>
    <a:fontScheme name="New template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w template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master 13">
        <a:dk1>
          <a:srgbClr val="FFFFFF"/>
        </a:dk1>
        <a:lt1>
          <a:srgbClr val="FFFFFF"/>
        </a:lt1>
        <a:dk2>
          <a:srgbClr val="003366"/>
        </a:dk2>
        <a:lt2>
          <a:srgbClr val="808080"/>
        </a:lt2>
        <a:accent1>
          <a:srgbClr val="5D5B72"/>
        </a:accent1>
        <a:accent2>
          <a:srgbClr val="3C3453"/>
        </a:accent2>
        <a:accent3>
          <a:srgbClr val="FFFFFF"/>
        </a:accent3>
        <a:accent4>
          <a:srgbClr val="DADADA"/>
        </a:accent4>
        <a:accent5>
          <a:srgbClr val="B6B5BC"/>
        </a:accent5>
        <a:accent6>
          <a:srgbClr val="352E4A"/>
        </a:accent6>
        <a:hlink>
          <a:srgbClr val="006594"/>
        </a:hlink>
        <a:folHlink>
          <a:srgbClr val="1795B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master 14">
        <a:dk1>
          <a:srgbClr val="808080"/>
        </a:dk1>
        <a:lt1>
          <a:srgbClr val="FFFFFF"/>
        </a:lt1>
        <a:dk2>
          <a:srgbClr val="035588"/>
        </a:dk2>
        <a:lt2>
          <a:srgbClr val="003366"/>
        </a:lt2>
        <a:accent1>
          <a:srgbClr val="5D5B72"/>
        </a:accent1>
        <a:accent2>
          <a:srgbClr val="3C3453"/>
        </a:accent2>
        <a:accent3>
          <a:srgbClr val="AAB4C3"/>
        </a:accent3>
        <a:accent4>
          <a:srgbClr val="DADADA"/>
        </a:accent4>
        <a:accent5>
          <a:srgbClr val="B6B5BC"/>
        </a:accent5>
        <a:accent6>
          <a:srgbClr val="352E4A"/>
        </a:accent6>
        <a:hlink>
          <a:srgbClr val="006594"/>
        </a:hlink>
        <a:folHlink>
          <a:srgbClr val="1795BB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3330</TotalTime>
  <Words>2654</Words>
  <Application>Microsoft Office PowerPoint</Application>
  <PresentationFormat>On-screen Show (4:3)</PresentationFormat>
  <Paragraphs>382</Paragraphs>
  <Slides>47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New template master</vt:lpstr>
      <vt:lpstr>S Corporations General Overview</vt:lpstr>
      <vt:lpstr>Objectives</vt:lpstr>
      <vt:lpstr>Define an S Corp</vt:lpstr>
      <vt:lpstr>Define an S Corp (continued)</vt:lpstr>
      <vt:lpstr>Benefits of an S Corp </vt:lpstr>
      <vt:lpstr>How to Elect to be an S Corp</vt:lpstr>
      <vt:lpstr>Late Election Relief </vt:lpstr>
      <vt:lpstr>Late Election Relief Requirements</vt:lpstr>
      <vt:lpstr>Late Election and Entity Classification Relief Requirements </vt:lpstr>
      <vt:lpstr>Exception to the 3 Years  and 75 Days Rule</vt:lpstr>
      <vt:lpstr>End of Election</vt:lpstr>
      <vt:lpstr>S Corp Taxation</vt:lpstr>
      <vt:lpstr>Shareholder Loss Limitations</vt:lpstr>
      <vt:lpstr>Shareholder Loss Limitations Loss Limitation Flow Chart</vt:lpstr>
      <vt:lpstr>Stock &amp; Debt Basis Importance</vt:lpstr>
      <vt:lpstr>Stock &amp; Debt Basis</vt:lpstr>
      <vt:lpstr>Stock &amp; Debt Basis Increases to Stock Basis</vt:lpstr>
      <vt:lpstr>Stock &amp; Debt Basis Decreases to Stock Basis</vt:lpstr>
      <vt:lpstr>Stock &amp; Debt Basis Distributions from an S Corp</vt:lpstr>
      <vt:lpstr>Stock &amp; Debt Basis Shareholders Schedule K-1</vt:lpstr>
      <vt:lpstr>Stock &amp; Debt Basis Schedule K-1</vt:lpstr>
      <vt:lpstr>Stock &amp; Debt Basis Stock Basis Ordering Rule, IRC § 1367-1(f)</vt:lpstr>
      <vt:lpstr>Stock &amp; Debt Basis Example 1 - Facts</vt:lpstr>
      <vt:lpstr>Stock &amp; Debt Basis Example 1 - Basis Computation</vt:lpstr>
      <vt:lpstr> Stock &amp; Debt Basis Example 1 - Basis Computation (continued)  2</vt:lpstr>
      <vt:lpstr> Stock &amp; Debt Basis Example 1 - Suspended Loss Computation (continued) </vt:lpstr>
      <vt:lpstr>Stock &amp; Debt Basis Issues on the Computation of Stock Basis</vt:lpstr>
      <vt:lpstr>Stock &amp; Debt Basis Gain Does Not Increase Basis </vt:lpstr>
      <vt:lpstr>Stock &amp; Debt Basis Debt Basis - IRC § 1367(b)(2)(A)</vt:lpstr>
      <vt:lpstr>Stock &amp; Debt Basis Debt Basis - IRC § 1367(b)(2)(A) (continued)</vt:lpstr>
      <vt:lpstr>Stock &amp; Debt Basis Example 2 – Gain on Loan Repayment</vt:lpstr>
      <vt:lpstr>Stock &amp; Debt Basis Example 2 – Answer</vt:lpstr>
      <vt:lpstr>Stock &amp; Debt Basis Valid Shareholder Debt</vt:lpstr>
      <vt:lpstr>Stock &amp; Debt Basis Treas. Reg. § 1.1366-2(a)(2)(i)</vt:lpstr>
      <vt:lpstr>Stock &amp; Debt Basis Bona Fide Debt</vt:lpstr>
      <vt:lpstr>Stock &amp; Debt Basis Allowable Shareholder Debt</vt:lpstr>
      <vt:lpstr>Reasonable Compensation</vt:lpstr>
      <vt:lpstr>Reasonable Compensation Table</vt:lpstr>
      <vt:lpstr>Reasonable Compensation Authority</vt:lpstr>
      <vt:lpstr>Reasonable Compensation Determination</vt:lpstr>
      <vt:lpstr>Reasonable Compensation Factors</vt:lpstr>
      <vt:lpstr>S Corp Fringe Benefits</vt:lpstr>
      <vt:lpstr>Fringe Benefits &gt;2% Shareholder (Taxable)</vt:lpstr>
      <vt:lpstr>Fringe Benefits Reporting Medical Insurance Premiums</vt:lpstr>
      <vt:lpstr>S Corp Tips &amp; Tricks</vt:lpstr>
      <vt:lpstr>S Corp Tips &amp; Tricks (continued)</vt:lpstr>
      <vt:lpstr>QUESTIONS</vt:lpstr>
    </vt:vector>
  </TitlesOfParts>
  <Company>Department of the Treasury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yfzhb</dc:creator>
  <cp:lastModifiedBy>Department of Treasury</cp:lastModifiedBy>
  <cp:revision>78</cp:revision>
  <dcterms:created xsi:type="dcterms:W3CDTF">2012-07-26T18:57:16Z</dcterms:created>
  <dcterms:modified xsi:type="dcterms:W3CDTF">2016-06-12T16:07:09Z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9200903F-CD0B-4A2E-BD73-01C6CF5D14F6</vt:lpwstr>
  </property>
  <property fmtid="{D5CDD505-2E9C-101B-9397-08002B2CF9AE}" pid="3" name="ArticulatePath">
    <vt:lpwstr>2012 S Corporation Presentation</vt:lpwstr>
  </property>
</Properties>
</file>