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70" r:id="rId4"/>
  </p:sldMasterIdLst>
  <p:notesMasterIdLst>
    <p:notesMasterId r:id="rId33"/>
  </p:notesMasterIdLst>
  <p:handoutMasterIdLst>
    <p:handoutMasterId r:id="rId34"/>
  </p:handoutMasterIdLst>
  <p:sldIdLst>
    <p:sldId id="537" r:id="rId5"/>
    <p:sldId id="552" r:id="rId6"/>
    <p:sldId id="589" r:id="rId7"/>
    <p:sldId id="671" r:id="rId8"/>
    <p:sldId id="666" r:id="rId9"/>
    <p:sldId id="549" r:id="rId10"/>
    <p:sldId id="613" r:id="rId11"/>
    <p:sldId id="622" r:id="rId12"/>
    <p:sldId id="621" r:id="rId13"/>
    <p:sldId id="660" r:id="rId14"/>
    <p:sldId id="628" r:id="rId15"/>
    <p:sldId id="672" r:id="rId16"/>
    <p:sldId id="640" r:id="rId17"/>
    <p:sldId id="667" r:id="rId18"/>
    <p:sldId id="641" r:id="rId19"/>
    <p:sldId id="627" r:id="rId20"/>
    <p:sldId id="648" r:id="rId21"/>
    <p:sldId id="655" r:id="rId22"/>
    <p:sldId id="656" r:id="rId23"/>
    <p:sldId id="673" r:id="rId24"/>
    <p:sldId id="631" r:id="rId25"/>
    <p:sldId id="663" r:id="rId26"/>
    <p:sldId id="629" r:id="rId27"/>
    <p:sldId id="669" r:id="rId28"/>
    <p:sldId id="674" r:id="rId29"/>
    <p:sldId id="664" r:id="rId30"/>
    <p:sldId id="665" r:id="rId31"/>
    <p:sldId id="611" r:id="rId32"/>
  </p:sldIdLst>
  <p:sldSz cx="9144000" cy="6858000" type="screen4x3"/>
  <p:notesSz cx="7315200" cy="9601200"/>
  <p:defaultTextStyle>
    <a:defPPr>
      <a:defRPr lang="en-US"/>
    </a:defPPr>
    <a:lvl1pPr algn="l" rtl="0" fontAlgn="base">
      <a:spcBef>
        <a:spcPct val="0"/>
      </a:spcBef>
      <a:spcAft>
        <a:spcPct val="0"/>
      </a:spcAft>
      <a:defRPr kumimoji="1"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kumimoji="1"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kumimoji="1"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kumimoji="1"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kumimoji="1"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kumimoji="1"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kumimoji="1"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kumimoji="1"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kumimoji="1" sz="24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9900"/>
    <a:srgbClr val="FFFFCC"/>
    <a:srgbClr val="FF3300"/>
    <a:srgbClr val="FFCC00"/>
    <a:srgbClr val="FFFF99"/>
    <a:srgbClr val="FFFF66"/>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1290" autoAdjust="0"/>
  </p:normalViewPr>
  <p:slideViewPr>
    <p:cSldViewPr>
      <p:cViewPr varScale="1">
        <p:scale>
          <a:sx n="66" d="100"/>
          <a:sy n="66" d="100"/>
        </p:scale>
        <p:origin x="1500" y="54"/>
      </p:cViewPr>
      <p:guideLst>
        <p:guide orient="horz" pos="2160"/>
        <p:guide pos="2880"/>
      </p:guideLst>
    </p:cSldViewPr>
  </p:slideViewPr>
  <p:outlineViewPr>
    <p:cViewPr>
      <p:scale>
        <a:sx n="50" d="100"/>
        <a:sy n="50" d="100"/>
      </p:scale>
      <p:origin x="0" y="17952"/>
    </p:cViewPr>
  </p:outlineViewPr>
  <p:notesTextViewPr>
    <p:cViewPr>
      <p:scale>
        <a:sx n="100" d="100"/>
        <a:sy n="100" d="100"/>
      </p:scale>
      <p:origin x="0" y="0"/>
    </p:cViewPr>
  </p:notesTextViewPr>
  <p:sorterViewPr>
    <p:cViewPr>
      <p:scale>
        <a:sx n="66" d="100"/>
        <a:sy n="66" d="100"/>
      </p:scale>
      <p:origin x="0" y="4764"/>
    </p:cViewPr>
  </p:sorterViewPr>
  <p:notesViewPr>
    <p:cSldViewPr>
      <p:cViewPr varScale="1">
        <p:scale>
          <a:sx n="71" d="100"/>
          <a:sy n="71" d="100"/>
        </p:scale>
        <p:origin x="-2790" y="-11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169920" cy="480388"/>
          </a:xfrm>
          <a:prstGeom prst="rect">
            <a:avLst/>
          </a:prstGeom>
          <a:noFill/>
          <a:ln w="9525">
            <a:noFill/>
            <a:miter lim="800000"/>
            <a:headEnd/>
            <a:tailEnd/>
          </a:ln>
        </p:spPr>
        <p:txBody>
          <a:bodyPr vert="horz" wrap="square" lIns="96719" tIns="48360" rIns="96719" bIns="48360" numCol="1" anchor="t" anchorCtr="0" compatLnSpc="1">
            <a:prstTxWarp prst="textNoShape">
              <a:avLst/>
            </a:prstTxWarp>
          </a:bodyPr>
          <a:lstStyle>
            <a:lvl1pPr defTabSz="967300" eaLnBrk="0" hangingPunct="0">
              <a:defRPr kumimoji="0" sz="1300"/>
            </a:lvl1pPr>
          </a:lstStyle>
          <a:p>
            <a:pPr>
              <a:defRPr/>
            </a:pPr>
            <a:r>
              <a:rPr lang="en-US"/>
              <a:t>BERKHEIMER</a:t>
            </a:r>
            <a:endParaRPr lang="en-US" dirty="0"/>
          </a:p>
        </p:txBody>
      </p:sp>
      <p:sp>
        <p:nvSpPr>
          <p:cNvPr id="14339" name="Rectangle 3"/>
          <p:cNvSpPr>
            <a:spLocks noGrp="1" noChangeArrowheads="1"/>
          </p:cNvSpPr>
          <p:nvPr>
            <p:ph type="dt" sz="quarter" idx="1"/>
          </p:nvPr>
        </p:nvSpPr>
        <p:spPr bwMode="auto">
          <a:xfrm>
            <a:off x="4145280" y="0"/>
            <a:ext cx="3169920" cy="480388"/>
          </a:xfrm>
          <a:prstGeom prst="rect">
            <a:avLst/>
          </a:prstGeom>
          <a:noFill/>
          <a:ln w="9525">
            <a:noFill/>
            <a:miter lim="800000"/>
            <a:headEnd/>
            <a:tailEnd/>
          </a:ln>
        </p:spPr>
        <p:txBody>
          <a:bodyPr vert="horz" wrap="square" lIns="96719" tIns="48360" rIns="96719" bIns="48360" numCol="1" anchor="t" anchorCtr="0" compatLnSpc="1">
            <a:prstTxWarp prst="textNoShape">
              <a:avLst/>
            </a:prstTxWarp>
          </a:bodyPr>
          <a:lstStyle>
            <a:lvl1pPr algn="r" defTabSz="967300" eaLnBrk="0" hangingPunct="0">
              <a:defRPr kumimoji="0" sz="1300"/>
            </a:lvl1pPr>
          </a:lstStyle>
          <a:p>
            <a:pPr>
              <a:defRPr/>
            </a:pPr>
            <a:fld id="{1929B97A-2DC2-4889-A908-C369CFD9EDBC}" type="datetime1">
              <a:rPr lang="en-US"/>
              <a:pPr>
                <a:defRPr/>
              </a:pPr>
              <a:t>1/6/2023</a:t>
            </a:fld>
            <a:endParaRPr lang="en-US" dirty="0"/>
          </a:p>
        </p:txBody>
      </p:sp>
      <p:sp>
        <p:nvSpPr>
          <p:cNvPr id="14340" name="Rectangle 4"/>
          <p:cNvSpPr>
            <a:spLocks noGrp="1" noChangeArrowheads="1"/>
          </p:cNvSpPr>
          <p:nvPr>
            <p:ph type="ftr" sz="quarter" idx="2"/>
          </p:nvPr>
        </p:nvSpPr>
        <p:spPr bwMode="auto">
          <a:xfrm>
            <a:off x="0" y="9120815"/>
            <a:ext cx="3169920" cy="480387"/>
          </a:xfrm>
          <a:prstGeom prst="rect">
            <a:avLst/>
          </a:prstGeom>
          <a:noFill/>
          <a:ln w="9525">
            <a:noFill/>
            <a:miter lim="800000"/>
            <a:headEnd/>
            <a:tailEnd/>
          </a:ln>
        </p:spPr>
        <p:txBody>
          <a:bodyPr vert="horz" wrap="square" lIns="96719" tIns="48360" rIns="96719" bIns="48360" numCol="1" anchor="b" anchorCtr="0" compatLnSpc="1">
            <a:prstTxWarp prst="textNoShape">
              <a:avLst/>
            </a:prstTxWarp>
          </a:bodyPr>
          <a:lstStyle>
            <a:lvl1pPr defTabSz="967300" eaLnBrk="0" hangingPunct="0">
              <a:defRPr kumimoji="0" sz="1300"/>
            </a:lvl1pPr>
          </a:lstStyle>
          <a:p>
            <a:pPr>
              <a:defRPr/>
            </a:pPr>
            <a:r>
              <a:rPr lang="en-US" dirty="0"/>
              <a:t>Local Taxation</a:t>
            </a:r>
          </a:p>
        </p:txBody>
      </p:sp>
      <p:sp>
        <p:nvSpPr>
          <p:cNvPr id="14341" name="Rectangle 5"/>
          <p:cNvSpPr>
            <a:spLocks noGrp="1" noChangeArrowheads="1"/>
          </p:cNvSpPr>
          <p:nvPr>
            <p:ph type="sldNum" sz="quarter" idx="3"/>
          </p:nvPr>
        </p:nvSpPr>
        <p:spPr bwMode="auto">
          <a:xfrm>
            <a:off x="4145280" y="9120815"/>
            <a:ext cx="3169920" cy="480387"/>
          </a:xfrm>
          <a:prstGeom prst="rect">
            <a:avLst/>
          </a:prstGeom>
          <a:noFill/>
          <a:ln w="9525">
            <a:noFill/>
            <a:miter lim="800000"/>
            <a:headEnd/>
            <a:tailEnd/>
          </a:ln>
        </p:spPr>
        <p:txBody>
          <a:bodyPr vert="horz" wrap="square" lIns="96719" tIns="48360" rIns="96719" bIns="48360" numCol="1" anchor="b" anchorCtr="0" compatLnSpc="1">
            <a:prstTxWarp prst="textNoShape">
              <a:avLst/>
            </a:prstTxWarp>
          </a:bodyPr>
          <a:lstStyle>
            <a:lvl1pPr algn="r" defTabSz="967300" eaLnBrk="0" hangingPunct="0">
              <a:defRPr kumimoji="0" sz="1300"/>
            </a:lvl1pPr>
          </a:lstStyle>
          <a:p>
            <a:pPr>
              <a:defRPr/>
            </a:pPr>
            <a:fld id="{A7C0BBE0-B230-4B31-A414-A75C1286A5CA}" type="slidenum">
              <a:rPr lang="en-US"/>
              <a:pPr>
                <a:defRPr/>
              </a:pPr>
              <a:t>‹#›</a:t>
            </a:fld>
            <a:endParaRPr lang="en-US" dirty="0"/>
          </a:p>
        </p:txBody>
      </p:sp>
    </p:spTree>
    <p:extLst>
      <p:ext uri="{BB962C8B-B14F-4D97-AF65-F5344CB8AC3E}">
        <p14:creationId xmlns:p14="http://schemas.microsoft.com/office/powerpoint/2010/main" val="118316792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3169920" cy="480388"/>
          </a:xfrm>
          <a:prstGeom prst="rect">
            <a:avLst/>
          </a:prstGeom>
          <a:noFill/>
          <a:ln w="9525">
            <a:noFill/>
            <a:miter lim="800000"/>
            <a:headEnd/>
            <a:tailEnd/>
          </a:ln>
        </p:spPr>
        <p:txBody>
          <a:bodyPr vert="horz" wrap="square" lIns="96719" tIns="48360" rIns="96719" bIns="48360" numCol="1" anchor="t" anchorCtr="0" compatLnSpc="1">
            <a:prstTxWarp prst="textNoShape">
              <a:avLst/>
            </a:prstTxWarp>
          </a:bodyPr>
          <a:lstStyle>
            <a:lvl1pPr defTabSz="967300" eaLnBrk="0" hangingPunct="0">
              <a:defRPr kumimoji="0" sz="1300"/>
            </a:lvl1pPr>
          </a:lstStyle>
          <a:p>
            <a:pPr>
              <a:defRPr/>
            </a:pPr>
            <a:r>
              <a:rPr lang="en-US"/>
              <a:t>BERKHEIMER</a:t>
            </a:r>
            <a:endParaRPr lang="en-US" dirty="0"/>
          </a:p>
        </p:txBody>
      </p:sp>
      <p:sp>
        <p:nvSpPr>
          <p:cNvPr id="14339" name="Rectangle 9"/>
          <p:cNvSpPr>
            <a:spLocks noGrp="1" noRot="1" noChangeAspect="1" noChangeArrowheads="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2058" name="Rectangle 10"/>
          <p:cNvSpPr>
            <a:spLocks noGrp="1" noChangeArrowheads="1"/>
          </p:cNvSpPr>
          <p:nvPr>
            <p:ph type="body" sz="quarter" idx="3"/>
          </p:nvPr>
        </p:nvSpPr>
        <p:spPr bwMode="auto">
          <a:xfrm>
            <a:off x="975360" y="4561228"/>
            <a:ext cx="5364480" cy="4320213"/>
          </a:xfrm>
          <a:prstGeom prst="rect">
            <a:avLst/>
          </a:prstGeom>
          <a:noFill/>
          <a:ln w="9525">
            <a:noFill/>
            <a:miter lim="800000"/>
            <a:headEnd/>
            <a:tailEnd/>
          </a:ln>
        </p:spPr>
        <p:txBody>
          <a:bodyPr vert="horz" wrap="square" lIns="96719" tIns="48360" rIns="96719" bIns="4836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9" name="Rectangle 11"/>
          <p:cNvSpPr>
            <a:spLocks noGrp="1" noChangeArrowheads="1"/>
          </p:cNvSpPr>
          <p:nvPr>
            <p:ph type="dt" idx="1"/>
          </p:nvPr>
        </p:nvSpPr>
        <p:spPr bwMode="auto">
          <a:xfrm>
            <a:off x="4145280" y="0"/>
            <a:ext cx="3169920" cy="480388"/>
          </a:xfrm>
          <a:prstGeom prst="rect">
            <a:avLst/>
          </a:prstGeom>
          <a:noFill/>
          <a:ln w="9525">
            <a:noFill/>
            <a:miter lim="800000"/>
            <a:headEnd/>
            <a:tailEnd/>
          </a:ln>
        </p:spPr>
        <p:txBody>
          <a:bodyPr vert="horz" wrap="square" lIns="96719" tIns="48360" rIns="96719" bIns="48360" numCol="1" anchor="t" anchorCtr="0" compatLnSpc="1">
            <a:prstTxWarp prst="textNoShape">
              <a:avLst/>
            </a:prstTxWarp>
          </a:bodyPr>
          <a:lstStyle>
            <a:lvl1pPr algn="r" defTabSz="967300" eaLnBrk="0" hangingPunct="0">
              <a:defRPr kumimoji="0" sz="1300"/>
            </a:lvl1pPr>
          </a:lstStyle>
          <a:p>
            <a:pPr>
              <a:defRPr/>
            </a:pPr>
            <a:fld id="{EE2E6AB3-5E18-41DC-B290-8FFC2AC659DD}" type="datetime1">
              <a:rPr lang="en-US"/>
              <a:pPr>
                <a:defRPr/>
              </a:pPr>
              <a:t>1/6/2023</a:t>
            </a:fld>
            <a:endParaRPr lang="en-US" dirty="0"/>
          </a:p>
        </p:txBody>
      </p:sp>
      <p:sp>
        <p:nvSpPr>
          <p:cNvPr id="2060" name="Rectangle 12"/>
          <p:cNvSpPr>
            <a:spLocks noGrp="1" noChangeArrowheads="1"/>
          </p:cNvSpPr>
          <p:nvPr>
            <p:ph type="ftr" sz="quarter" idx="4"/>
          </p:nvPr>
        </p:nvSpPr>
        <p:spPr bwMode="auto">
          <a:xfrm>
            <a:off x="0" y="9120815"/>
            <a:ext cx="3169920" cy="480387"/>
          </a:xfrm>
          <a:prstGeom prst="rect">
            <a:avLst/>
          </a:prstGeom>
          <a:noFill/>
          <a:ln w="9525">
            <a:noFill/>
            <a:miter lim="800000"/>
            <a:headEnd/>
            <a:tailEnd/>
          </a:ln>
        </p:spPr>
        <p:txBody>
          <a:bodyPr vert="horz" wrap="square" lIns="96719" tIns="48360" rIns="96719" bIns="48360" numCol="1" anchor="b" anchorCtr="0" compatLnSpc="1">
            <a:prstTxWarp prst="textNoShape">
              <a:avLst/>
            </a:prstTxWarp>
          </a:bodyPr>
          <a:lstStyle>
            <a:lvl1pPr defTabSz="967300" eaLnBrk="0" hangingPunct="0">
              <a:defRPr kumimoji="0" sz="1300"/>
            </a:lvl1pPr>
          </a:lstStyle>
          <a:p>
            <a:pPr>
              <a:defRPr/>
            </a:pPr>
            <a:endParaRPr lang="en-US" dirty="0"/>
          </a:p>
        </p:txBody>
      </p:sp>
      <p:sp>
        <p:nvSpPr>
          <p:cNvPr id="2061" name="Rectangle 13"/>
          <p:cNvSpPr>
            <a:spLocks noGrp="1" noChangeArrowheads="1"/>
          </p:cNvSpPr>
          <p:nvPr>
            <p:ph type="sldNum" sz="quarter" idx="5"/>
          </p:nvPr>
        </p:nvSpPr>
        <p:spPr bwMode="auto">
          <a:xfrm>
            <a:off x="4145280" y="9120815"/>
            <a:ext cx="3169920" cy="480387"/>
          </a:xfrm>
          <a:prstGeom prst="rect">
            <a:avLst/>
          </a:prstGeom>
          <a:noFill/>
          <a:ln w="9525">
            <a:noFill/>
            <a:miter lim="800000"/>
            <a:headEnd/>
            <a:tailEnd/>
          </a:ln>
        </p:spPr>
        <p:txBody>
          <a:bodyPr vert="horz" wrap="square" lIns="96719" tIns="48360" rIns="96719" bIns="48360" numCol="1" anchor="b" anchorCtr="0" compatLnSpc="1">
            <a:prstTxWarp prst="textNoShape">
              <a:avLst/>
            </a:prstTxWarp>
          </a:bodyPr>
          <a:lstStyle>
            <a:lvl1pPr algn="r" defTabSz="967300" eaLnBrk="0" hangingPunct="0">
              <a:defRPr kumimoji="0" sz="1300"/>
            </a:lvl1pPr>
          </a:lstStyle>
          <a:p>
            <a:pPr>
              <a:defRPr/>
            </a:pPr>
            <a:fld id="{CA0E83F7-46E8-40A0-AC59-EB6B34C23DBB}" type="slidenum">
              <a:rPr lang="en-US"/>
              <a:pPr>
                <a:defRPr/>
              </a:pPr>
              <a:t>‹#›</a:t>
            </a:fld>
            <a:endParaRPr lang="en-US" dirty="0"/>
          </a:p>
        </p:txBody>
      </p:sp>
    </p:spTree>
    <p:extLst>
      <p:ext uri="{BB962C8B-B14F-4D97-AF65-F5344CB8AC3E}">
        <p14:creationId xmlns:p14="http://schemas.microsoft.com/office/powerpoint/2010/main" val="3176995800"/>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fld id="{EE2E6AB3-5E18-41DC-B290-8FFC2AC659DD}" type="datetime1">
              <a:rPr lang="en-US" smtClean="0"/>
              <a:pPr>
                <a:defRPr/>
              </a:pPr>
              <a:t>1/6/2023</a:t>
            </a:fld>
            <a:endParaRPr lang="en-US" dirty="0"/>
          </a:p>
        </p:txBody>
      </p:sp>
      <p:sp>
        <p:nvSpPr>
          <p:cNvPr id="5" name="Slide Number Placeholder 4"/>
          <p:cNvSpPr>
            <a:spLocks noGrp="1"/>
          </p:cNvSpPr>
          <p:nvPr>
            <p:ph type="sldNum" sz="quarter" idx="11"/>
          </p:nvPr>
        </p:nvSpPr>
        <p:spPr/>
        <p:txBody>
          <a:bodyPr/>
          <a:lstStyle/>
          <a:p>
            <a:pPr>
              <a:defRPr/>
            </a:pPr>
            <a:fld id="{CA0E83F7-46E8-40A0-AC59-EB6B34C23DBB}" type="slidenum">
              <a:rPr lang="en-US" smtClean="0"/>
              <a:pPr>
                <a:defRPr/>
              </a:pPr>
              <a:t>1</a:t>
            </a:fld>
            <a:endParaRPr lang="en-US" dirty="0"/>
          </a:p>
        </p:txBody>
      </p:sp>
      <p:sp>
        <p:nvSpPr>
          <p:cNvPr id="6" name="Header Placeholder 5"/>
          <p:cNvSpPr>
            <a:spLocks noGrp="1"/>
          </p:cNvSpPr>
          <p:nvPr>
            <p:ph type="hdr" sz="quarter" idx="12"/>
          </p:nvPr>
        </p:nvSpPr>
        <p:spPr/>
        <p:txBody>
          <a:bodyPr/>
          <a:lstStyle/>
          <a:p>
            <a:pPr>
              <a:defRPr/>
            </a:pPr>
            <a:r>
              <a:rPr lang="en-US"/>
              <a:t>BERKHEIMER</a:t>
            </a:r>
            <a:endParaRPr lang="en-US" dirty="0"/>
          </a:p>
        </p:txBody>
      </p:sp>
    </p:spTree>
    <p:extLst>
      <p:ext uri="{BB962C8B-B14F-4D97-AF65-F5344CB8AC3E}">
        <p14:creationId xmlns:p14="http://schemas.microsoft.com/office/powerpoint/2010/main" val="10571413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BERKHEIMER</a:t>
            </a:r>
            <a:endParaRPr lang="en-US" dirty="0"/>
          </a:p>
        </p:txBody>
      </p:sp>
      <p:sp>
        <p:nvSpPr>
          <p:cNvPr id="5" name="Date Placeholder 4"/>
          <p:cNvSpPr>
            <a:spLocks noGrp="1"/>
          </p:cNvSpPr>
          <p:nvPr>
            <p:ph type="dt" idx="11"/>
          </p:nvPr>
        </p:nvSpPr>
        <p:spPr/>
        <p:txBody>
          <a:bodyPr/>
          <a:lstStyle/>
          <a:p>
            <a:pPr>
              <a:defRPr/>
            </a:pPr>
            <a:fld id="{EE2E6AB3-5E18-41DC-B290-8FFC2AC659DD}" type="datetime1">
              <a:rPr lang="en-US" smtClean="0"/>
              <a:pPr>
                <a:defRPr/>
              </a:pPr>
              <a:t>1/6/2023</a:t>
            </a:fld>
            <a:endParaRPr lang="en-US" dirty="0"/>
          </a:p>
        </p:txBody>
      </p:sp>
      <p:sp>
        <p:nvSpPr>
          <p:cNvPr id="6" name="Slide Number Placeholder 5"/>
          <p:cNvSpPr>
            <a:spLocks noGrp="1"/>
          </p:cNvSpPr>
          <p:nvPr>
            <p:ph type="sldNum" sz="quarter" idx="12"/>
          </p:nvPr>
        </p:nvSpPr>
        <p:spPr/>
        <p:txBody>
          <a:bodyPr/>
          <a:lstStyle/>
          <a:p>
            <a:pPr>
              <a:defRPr/>
            </a:pPr>
            <a:fld id="{CA0E83F7-46E8-40A0-AC59-EB6B34C23DBB}" type="slidenum">
              <a:rPr lang="en-US" smtClean="0"/>
              <a:pPr>
                <a:defRPr/>
              </a:pPr>
              <a:t>10</a:t>
            </a:fld>
            <a:endParaRPr lang="en-US" dirty="0"/>
          </a:p>
        </p:txBody>
      </p:sp>
    </p:spTree>
    <p:extLst>
      <p:ext uri="{BB962C8B-B14F-4D97-AF65-F5344CB8AC3E}">
        <p14:creationId xmlns:p14="http://schemas.microsoft.com/office/powerpoint/2010/main" val="20874977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BERKHEIMER</a:t>
            </a:r>
            <a:endParaRPr lang="en-US" dirty="0"/>
          </a:p>
        </p:txBody>
      </p:sp>
      <p:sp>
        <p:nvSpPr>
          <p:cNvPr id="5" name="Date Placeholder 4"/>
          <p:cNvSpPr>
            <a:spLocks noGrp="1"/>
          </p:cNvSpPr>
          <p:nvPr>
            <p:ph type="dt" idx="11"/>
          </p:nvPr>
        </p:nvSpPr>
        <p:spPr/>
        <p:txBody>
          <a:bodyPr/>
          <a:lstStyle/>
          <a:p>
            <a:pPr>
              <a:defRPr/>
            </a:pPr>
            <a:fld id="{EE2E6AB3-5E18-41DC-B290-8FFC2AC659DD}" type="datetime1">
              <a:rPr lang="en-US" smtClean="0"/>
              <a:pPr>
                <a:defRPr/>
              </a:pPr>
              <a:t>1/6/2023</a:t>
            </a:fld>
            <a:endParaRPr lang="en-US" dirty="0"/>
          </a:p>
        </p:txBody>
      </p:sp>
      <p:sp>
        <p:nvSpPr>
          <p:cNvPr id="6" name="Slide Number Placeholder 5"/>
          <p:cNvSpPr>
            <a:spLocks noGrp="1"/>
          </p:cNvSpPr>
          <p:nvPr>
            <p:ph type="sldNum" sz="quarter" idx="12"/>
          </p:nvPr>
        </p:nvSpPr>
        <p:spPr/>
        <p:txBody>
          <a:bodyPr/>
          <a:lstStyle/>
          <a:p>
            <a:pPr>
              <a:defRPr/>
            </a:pPr>
            <a:fld id="{CA0E83F7-46E8-40A0-AC59-EB6B34C23DBB}" type="slidenum">
              <a:rPr lang="en-US" smtClean="0"/>
              <a:pPr>
                <a:defRPr/>
              </a:pPr>
              <a:t>16</a:t>
            </a:fld>
            <a:endParaRPr lang="en-US" dirty="0"/>
          </a:p>
        </p:txBody>
      </p:sp>
    </p:spTree>
    <p:extLst>
      <p:ext uri="{BB962C8B-B14F-4D97-AF65-F5344CB8AC3E}">
        <p14:creationId xmlns:p14="http://schemas.microsoft.com/office/powerpoint/2010/main" val="3273919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BERKHEIMER</a:t>
            </a:r>
            <a:endParaRPr lang="en-US" dirty="0"/>
          </a:p>
        </p:txBody>
      </p:sp>
      <p:sp>
        <p:nvSpPr>
          <p:cNvPr id="5" name="Date Placeholder 4"/>
          <p:cNvSpPr>
            <a:spLocks noGrp="1"/>
          </p:cNvSpPr>
          <p:nvPr>
            <p:ph type="dt" idx="11"/>
          </p:nvPr>
        </p:nvSpPr>
        <p:spPr/>
        <p:txBody>
          <a:bodyPr/>
          <a:lstStyle/>
          <a:p>
            <a:pPr>
              <a:defRPr/>
            </a:pPr>
            <a:fld id="{EE2E6AB3-5E18-41DC-B290-8FFC2AC659DD}" type="datetime1">
              <a:rPr lang="en-US" smtClean="0"/>
              <a:pPr>
                <a:defRPr/>
              </a:pPr>
              <a:t>1/6/2023</a:t>
            </a:fld>
            <a:endParaRPr lang="en-US" dirty="0"/>
          </a:p>
        </p:txBody>
      </p:sp>
      <p:sp>
        <p:nvSpPr>
          <p:cNvPr id="6" name="Slide Number Placeholder 5"/>
          <p:cNvSpPr>
            <a:spLocks noGrp="1"/>
          </p:cNvSpPr>
          <p:nvPr>
            <p:ph type="sldNum" sz="quarter" idx="12"/>
          </p:nvPr>
        </p:nvSpPr>
        <p:spPr/>
        <p:txBody>
          <a:bodyPr/>
          <a:lstStyle/>
          <a:p>
            <a:pPr>
              <a:defRPr/>
            </a:pPr>
            <a:fld id="{CA0E83F7-46E8-40A0-AC59-EB6B34C23DBB}" type="slidenum">
              <a:rPr lang="en-US" smtClean="0"/>
              <a:pPr>
                <a:defRPr/>
              </a:pPr>
              <a:t>17</a:t>
            </a:fld>
            <a:endParaRPr lang="en-US" dirty="0"/>
          </a:p>
        </p:txBody>
      </p:sp>
    </p:spTree>
    <p:extLst>
      <p:ext uri="{BB962C8B-B14F-4D97-AF65-F5344CB8AC3E}">
        <p14:creationId xmlns:p14="http://schemas.microsoft.com/office/powerpoint/2010/main" val="3273919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BERKHEIMER</a:t>
            </a:r>
            <a:endParaRPr lang="en-US" dirty="0"/>
          </a:p>
        </p:txBody>
      </p:sp>
      <p:sp>
        <p:nvSpPr>
          <p:cNvPr id="5" name="Date Placeholder 4"/>
          <p:cNvSpPr>
            <a:spLocks noGrp="1"/>
          </p:cNvSpPr>
          <p:nvPr>
            <p:ph type="dt" idx="11"/>
          </p:nvPr>
        </p:nvSpPr>
        <p:spPr/>
        <p:txBody>
          <a:bodyPr/>
          <a:lstStyle/>
          <a:p>
            <a:pPr>
              <a:defRPr/>
            </a:pPr>
            <a:fld id="{EE2E6AB3-5E18-41DC-B290-8FFC2AC659DD}" type="datetime1">
              <a:rPr lang="en-US" smtClean="0"/>
              <a:pPr>
                <a:defRPr/>
              </a:pPr>
              <a:t>1/6/2023</a:t>
            </a:fld>
            <a:endParaRPr lang="en-US" dirty="0"/>
          </a:p>
        </p:txBody>
      </p:sp>
      <p:sp>
        <p:nvSpPr>
          <p:cNvPr id="6" name="Slide Number Placeholder 5"/>
          <p:cNvSpPr>
            <a:spLocks noGrp="1"/>
          </p:cNvSpPr>
          <p:nvPr>
            <p:ph type="sldNum" sz="quarter" idx="12"/>
          </p:nvPr>
        </p:nvSpPr>
        <p:spPr/>
        <p:txBody>
          <a:bodyPr/>
          <a:lstStyle/>
          <a:p>
            <a:pPr>
              <a:defRPr/>
            </a:pPr>
            <a:fld id="{CA0E83F7-46E8-40A0-AC59-EB6B34C23DBB}" type="slidenum">
              <a:rPr lang="en-US" smtClean="0"/>
              <a:pPr>
                <a:defRPr/>
              </a:pPr>
              <a:t>21</a:t>
            </a:fld>
            <a:endParaRPr lang="en-US" dirty="0"/>
          </a:p>
        </p:txBody>
      </p:sp>
    </p:spTree>
    <p:extLst>
      <p:ext uri="{BB962C8B-B14F-4D97-AF65-F5344CB8AC3E}">
        <p14:creationId xmlns:p14="http://schemas.microsoft.com/office/powerpoint/2010/main" val="32739193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BERKHEIMER</a:t>
            </a:r>
            <a:endParaRPr lang="en-US" dirty="0"/>
          </a:p>
        </p:txBody>
      </p:sp>
      <p:sp>
        <p:nvSpPr>
          <p:cNvPr id="5" name="Date Placeholder 4"/>
          <p:cNvSpPr>
            <a:spLocks noGrp="1"/>
          </p:cNvSpPr>
          <p:nvPr>
            <p:ph type="dt" idx="11"/>
          </p:nvPr>
        </p:nvSpPr>
        <p:spPr/>
        <p:txBody>
          <a:bodyPr/>
          <a:lstStyle/>
          <a:p>
            <a:pPr>
              <a:defRPr/>
            </a:pPr>
            <a:fld id="{EE2E6AB3-5E18-41DC-B290-8FFC2AC659DD}" type="datetime1">
              <a:rPr lang="en-US" smtClean="0"/>
              <a:pPr>
                <a:defRPr/>
              </a:pPr>
              <a:t>1/6/2023</a:t>
            </a:fld>
            <a:endParaRPr lang="en-US" dirty="0"/>
          </a:p>
        </p:txBody>
      </p:sp>
      <p:sp>
        <p:nvSpPr>
          <p:cNvPr id="6" name="Slide Number Placeholder 5"/>
          <p:cNvSpPr>
            <a:spLocks noGrp="1"/>
          </p:cNvSpPr>
          <p:nvPr>
            <p:ph type="sldNum" sz="quarter" idx="12"/>
          </p:nvPr>
        </p:nvSpPr>
        <p:spPr/>
        <p:txBody>
          <a:bodyPr/>
          <a:lstStyle/>
          <a:p>
            <a:pPr>
              <a:defRPr/>
            </a:pPr>
            <a:fld id="{CA0E83F7-46E8-40A0-AC59-EB6B34C23DBB}" type="slidenum">
              <a:rPr lang="en-US" smtClean="0"/>
              <a:pPr>
                <a:defRPr/>
              </a:pPr>
              <a:t>23</a:t>
            </a:fld>
            <a:endParaRPr lang="en-US" dirty="0"/>
          </a:p>
        </p:txBody>
      </p:sp>
    </p:spTree>
    <p:extLst>
      <p:ext uri="{BB962C8B-B14F-4D97-AF65-F5344CB8AC3E}">
        <p14:creationId xmlns:p14="http://schemas.microsoft.com/office/powerpoint/2010/main" val="3273919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BERKHEIMER</a:t>
            </a:r>
            <a:endParaRPr lang="en-US" dirty="0"/>
          </a:p>
        </p:txBody>
      </p:sp>
      <p:sp>
        <p:nvSpPr>
          <p:cNvPr id="5" name="Date Placeholder 4"/>
          <p:cNvSpPr>
            <a:spLocks noGrp="1"/>
          </p:cNvSpPr>
          <p:nvPr>
            <p:ph type="dt" idx="11"/>
          </p:nvPr>
        </p:nvSpPr>
        <p:spPr/>
        <p:txBody>
          <a:bodyPr/>
          <a:lstStyle/>
          <a:p>
            <a:pPr>
              <a:defRPr/>
            </a:pPr>
            <a:fld id="{EE2E6AB3-5E18-41DC-B290-8FFC2AC659DD}" type="datetime1">
              <a:rPr lang="en-US" smtClean="0"/>
              <a:pPr>
                <a:defRPr/>
              </a:pPr>
              <a:t>1/6/2023</a:t>
            </a:fld>
            <a:endParaRPr lang="en-US" dirty="0"/>
          </a:p>
        </p:txBody>
      </p:sp>
      <p:sp>
        <p:nvSpPr>
          <p:cNvPr id="6" name="Slide Number Placeholder 5"/>
          <p:cNvSpPr>
            <a:spLocks noGrp="1"/>
          </p:cNvSpPr>
          <p:nvPr>
            <p:ph type="sldNum" sz="quarter" idx="12"/>
          </p:nvPr>
        </p:nvSpPr>
        <p:spPr/>
        <p:txBody>
          <a:bodyPr/>
          <a:lstStyle/>
          <a:p>
            <a:pPr>
              <a:defRPr/>
            </a:pPr>
            <a:fld id="{CA0E83F7-46E8-40A0-AC59-EB6B34C23DBB}" type="slidenum">
              <a:rPr lang="en-US" smtClean="0"/>
              <a:pPr>
                <a:defRPr/>
              </a:pPr>
              <a:t>24</a:t>
            </a:fld>
            <a:endParaRPr lang="en-US" dirty="0"/>
          </a:p>
        </p:txBody>
      </p:sp>
    </p:spTree>
    <p:extLst>
      <p:ext uri="{BB962C8B-B14F-4D97-AF65-F5344CB8AC3E}">
        <p14:creationId xmlns:p14="http://schemas.microsoft.com/office/powerpoint/2010/main" val="17679395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BERKHEIMER</a:t>
            </a:r>
            <a:endParaRPr lang="en-US" dirty="0"/>
          </a:p>
        </p:txBody>
      </p:sp>
      <p:sp>
        <p:nvSpPr>
          <p:cNvPr id="5" name="Date Placeholder 4"/>
          <p:cNvSpPr>
            <a:spLocks noGrp="1"/>
          </p:cNvSpPr>
          <p:nvPr>
            <p:ph type="dt" idx="11"/>
          </p:nvPr>
        </p:nvSpPr>
        <p:spPr/>
        <p:txBody>
          <a:bodyPr/>
          <a:lstStyle/>
          <a:p>
            <a:pPr>
              <a:defRPr/>
            </a:pPr>
            <a:fld id="{EE2E6AB3-5E18-41DC-B290-8FFC2AC659DD}" type="datetime1">
              <a:rPr lang="en-US" smtClean="0"/>
              <a:pPr>
                <a:defRPr/>
              </a:pPr>
              <a:t>1/6/2023</a:t>
            </a:fld>
            <a:endParaRPr lang="en-US" dirty="0"/>
          </a:p>
        </p:txBody>
      </p:sp>
      <p:sp>
        <p:nvSpPr>
          <p:cNvPr id="6" name="Slide Number Placeholder 5"/>
          <p:cNvSpPr>
            <a:spLocks noGrp="1"/>
          </p:cNvSpPr>
          <p:nvPr>
            <p:ph type="sldNum" sz="quarter" idx="12"/>
          </p:nvPr>
        </p:nvSpPr>
        <p:spPr/>
        <p:txBody>
          <a:bodyPr/>
          <a:lstStyle/>
          <a:p>
            <a:pPr>
              <a:defRPr/>
            </a:pPr>
            <a:fld id="{CA0E83F7-46E8-40A0-AC59-EB6B34C23DBB}" type="slidenum">
              <a:rPr lang="en-US" smtClean="0"/>
              <a:pPr>
                <a:defRPr/>
              </a:pPr>
              <a:t>25</a:t>
            </a:fld>
            <a:endParaRPr lang="en-US" dirty="0"/>
          </a:p>
        </p:txBody>
      </p:sp>
    </p:spTree>
    <p:extLst>
      <p:ext uri="{BB962C8B-B14F-4D97-AF65-F5344CB8AC3E}">
        <p14:creationId xmlns:p14="http://schemas.microsoft.com/office/powerpoint/2010/main" val="8588542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BERKHEIMER</a:t>
            </a:r>
            <a:endParaRPr lang="en-US" dirty="0"/>
          </a:p>
        </p:txBody>
      </p:sp>
      <p:sp>
        <p:nvSpPr>
          <p:cNvPr id="5" name="Date Placeholder 4"/>
          <p:cNvSpPr>
            <a:spLocks noGrp="1"/>
          </p:cNvSpPr>
          <p:nvPr>
            <p:ph type="dt" idx="11"/>
          </p:nvPr>
        </p:nvSpPr>
        <p:spPr/>
        <p:txBody>
          <a:bodyPr/>
          <a:lstStyle/>
          <a:p>
            <a:pPr>
              <a:defRPr/>
            </a:pPr>
            <a:fld id="{EE2E6AB3-5E18-41DC-B290-8FFC2AC659DD}" type="datetime1">
              <a:rPr lang="en-US" smtClean="0"/>
              <a:pPr>
                <a:defRPr/>
              </a:pPr>
              <a:t>1/6/2023</a:t>
            </a:fld>
            <a:endParaRPr lang="en-US" dirty="0"/>
          </a:p>
        </p:txBody>
      </p:sp>
      <p:sp>
        <p:nvSpPr>
          <p:cNvPr id="6" name="Slide Number Placeholder 5"/>
          <p:cNvSpPr>
            <a:spLocks noGrp="1"/>
          </p:cNvSpPr>
          <p:nvPr>
            <p:ph type="sldNum" sz="quarter" idx="12"/>
          </p:nvPr>
        </p:nvSpPr>
        <p:spPr/>
        <p:txBody>
          <a:bodyPr/>
          <a:lstStyle/>
          <a:p>
            <a:pPr>
              <a:defRPr/>
            </a:pPr>
            <a:fld id="{CA0E83F7-46E8-40A0-AC59-EB6B34C23DBB}" type="slidenum">
              <a:rPr lang="en-US" smtClean="0"/>
              <a:pPr>
                <a:defRPr/>
              </a:pPr>
              <a:t>28</a:t>
            </a:fld>
            <a:endParaRPr lang="en-US" dirty="0"/>
          </a:p>
        </p:txBody>
      </p:sp>
    </p:spTree>
    <p:extLst>
      <p:ext uri="{BB962C8B-B14F-4D97-AF65-F5344CB8AC3E}">
        <p14:creationId xmlns:p14="http://schemas.microsoft.com/office/powerpoint/2010/main" val="242163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BERKHEIMER</a:t>
            </a:r>
            <a:endParaRPr lang="en-US" dirty="0"/>
          </a:p>
        </p:txBody>
      </p:sp>
      <p:sp>
        <p:nvSpPr>
          <p:cNvPr id="5" name="Date Placeholder 4"/>
          <p:cNvSpPr>
            <a:spLocks noGrp="1"/>
          </p:cNvSpPr>
          <p:nvPr>
            <p:ph type="dt" idx="11"/>
          </p:nvPr>
        </p:nvSpPr>
        <p:spPr/>
        <p:txBody>
          <a:bodyPr/>
          <a:lstStyle/>
          <a:p>
            <a:pPr>
              <a:defRPr/>
            </a:pPr>
            <a:fld id="{EE2E6AB3-5E18-41DC-B290-8FFC2AC659DD}" type="datetime1">
              <a:rPr lang="en-US" smtClean="0"/>
              <a:pPr>
                <a:defRPr/>
              </a:pPr>
              <a:t>1/6/2023</a:t>
            </a:fld>
            <a:endParaRPr lang="en-US" dirty="0"/>
          </a:p>
        </p:txBody>
      </p:sp>
      <p:sp>
        <p:nvSpPr>
          <p:cNvPr id="6" name="Slide Number Placeholder 5"/>
          <p:cNvSpPr>
            <a:spLocks noGrp="1"/>
          </p:cNvSpPr>
          <p:nvPr>
            <p:ph type="sldNum" sz="quarter" idx="12"/>
          </p:nvPr>
        </p:nvSpPr>
        <p:spPr/>
        <p:txBody>
          <a:bodyPr/>
          <a:lstStyle/>
          <a:p>
            <a:pPr>
              <a:defRPr/>
            </a:pPr>
            <a:fld id="{CA0E83F7-46E8-40A0-AC59-EB6B34C23DBB}" type="slidenum">
              <a:rPr lang="en-US" smtClean="0"/>
              <a:pPr>
                <a:defRPr/>
              </a:pPr>
              <a:t>2</a:t>
            </a:fld>
            <a:endParaRPr lang="en-US" dirty="0"/>
          </a:p>
        </p:txBody>
      </p:sp>
    </p:spTree>
    <p:extLst>
      <p:ext uri="{BB962C8B-B14F-4D97-AF65-F5344CB8AC3E}">
        <p14:creationId xmlns:p14="http://schemas.microsoft.com/office/powerpoint/2010/main" val="813202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BERKHEIMER</a:t>
            </a:r>
            <a:endParaRPr lang="en-US" dirty="0"/>
          </a:p>
        </p:txBody>
      </p:sp>
      <p:sp>
        <p:nvSpPr>
          <p:cNvPr id="5" name="Date Placeholder 4"/>
          <p:cNvSpPr>
            <a:spLocks noGrp="1"/>
          </p:cNvSpPr>
          <p:nvPr>
            <p:ph type="dt" idx="11"/>
          </p:nvPr>
        </p:nvSpPr>
        <p:spPr/>
        <p:txBody>
          <a:bodyPr/>
          <a:lstStyle/>
          <a:p>
            <a:pPr>
              <a:defRPr/>
            </a:pPr>
            <a:fld id="{EE2E6AB3-5E18-41DC-B290-8FFC2AC659DD}" type="datetime1">
              <a:rPr lang="en-US" smtClean="0"/>
              <a:pPr>
                <a:defRPr/>
              </a:pPr>
              <a:t>1/6/2023</a:t>
            </a:fld>
            <a:endParaRPr lang="en-US" dirty="0"/>
          </a:p>
        </p:txBody>
      </p:sp>
      <p:sp>
        <p:nvSpPr>
          <p:cNvPr id="6" name="Slide Number Placeholder 5"/>
          <p:cNvSpPr>
            <a:spLocks noGrp="1"/>
          </p:cNvSpPr>
          <p:nvPr>
            <p:ph type="sldNum" sz="quarter" idx="12"/>
          </p:nvPr>
        </p:nvSpPr>
        <p:spPr/>
        <p:txBody>
          <a:bodyPr/>
          <a:lstStyle/>
          <a:p>
            <a:pPr>
              <a:defRPr/>
            </a:pPr>
            <a:fld id="{CA0E83F7-46E8-40A0-AC59-EB6B34C23DBB}" type="slidenum">
              <a:rPr lang="en-US" smtClean="0"/>
              <a:pPr>
                <a:defRPr/>
              </a:pPr>
              <a:t>3</a:t>
            </a:fld>
            <a:endParaRPr lang="en-US" dirty="0"/>
          </a:p>
        </p:txBody>
      </p:sp>
    </p:spTree>
    <p:extLst>
      <p:ext uri="{BB962C8B-B14F-4D97-AF65-F5344CB8AC3E}">
        <p14:creationId xmlns:p14="http://schemas.microsoft.com/office/powerpoint/2010/main" val="2520573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BERKHEIMER</a:t>
            </a:r>
            <a:endParaRPr lang="en-US" dirty="0"/>
          </a:p>
        </p:txBody>
      </p:sp>
      <p:sp>
        <p:nvSpPr>
          <p:cNvPr id="5" name="Date Placeholder 4"/>
          <p:cNvSpPr>
            <a:spLocks noGrp="1"/>
          </p:cNvSpPr>
          <p:nvPr>
            <p:ph type="dt" idx="11"/>
          </p:nvPr>
        </p:nvSpPr>
        <p:spPr/>
        <p:txBody>
          <a:bodyPr/>
          <a:lstStyle/>
          <a:p>
            <a:pPr>
              <a:defRPr/>
            </a:pPr>
            <a:fld id="{EE2E6AB3-5E18-41DC-B290-8FFC2AC659DD}" type="datetime1">
              <a:rPr lang="en-US" smtClean="0"/>
              <a:pPr>
                <a:defRPr/>
              </a:pPr>
              <a:t>1/6/2023</a:t>
            </a:fld>
            <a:endParaRPr lang="en-US" dirty="0"/>
          </a:p>
        </p:txBody>
      </p:sp>
      <p:sp>
        <p:nvSpPr>
          <p:cNvPr id="6" name="Slide Number Placeholder 5"/>
          <p:cNvSpPr>
            <a:spLocks noGrp="1"/>
          </p:cNvSpPr>
          <p:nvPr>
            <p:ph type="sldNum" sz="quarter" idx="12"/>
          </p:nvPr>
        </p:nvSpPr>
        <p:spPr/>
        <p:txBody>
          <a:bodyPr/>
          <a:lstStyle/>
          <a:p>
            <a:pPr>
              <a:defRPr/>
            </a:pPr>
            <a:fld id="{CA0E83F7-46E8-40A0-AC59-EB6B34C23DBB}" type="slidenum">
              <a:rPr lang="en-US" smtClean="0"/>
              <a:pPr>
                <a:defRPr/>
              </a:pPr>
              <a:t>4</a:t>
            </a:fld>
            <a:endParaRPr lang="en-US" dirty="0"/>
          </a:p>
        </p:txBody>
      </p:sp>
    </p:spTree>
    <p:extLst>
      <p:ext uri="{BB962C8B-B14F-4D97-AF65-F5344CB8AC3E}">
        <p14:creationId xmlns:p14="http://schemas.microsoft.com/office/powerpoint/2010/main" val="1459313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BERKHEIMER</a:t>
            </a:r>
            <a:endParaRPr lang="en-US" dirty="0"/>
          </a:p>
        </p:txBody>
      </p:sp>
      <p:sp>
        <p:nvSpPr>
          <p:cNvPr id="5" name="Date Placeholder 4"/>
          <p:cNvSpPr>
            <a:spLocks noGrp="1"/>
          </p:cNvSpPr>
          <p:nvPr>
            <p:ph type="dt" idx="11"/>
          </p:nvPr>
        </p:nvSpPr>
        <p:spPr/>
        <p:txBody>
          <a:bodyPr/>
          <a:lstStyle/>
          <a:p>
            <a:pPr>
              <a:defRPr/>
            </a:pPr>
            <a:fld id="{EE2E6AB3-5E18-41DC-B290-8FFC2AC659DD}" type="datetime1">
              <a:rPr lang="en-US" smtClean="0"/>
              <a:pPr>
                <a:defRPr/>
              </a:pPr>
              <a:t>1/6/2023</a:t>
            </a:fld>
            <a:endParaRPr lang="en-US" dirty="0"/>
          </a:p>
        </p:txBody>
      </p:sp>
      <p:sp>
        <p:nvSpPr>
          <p:cNvPr id="6" name="Slide Number Placeholder 5"/>
          <p:cNvSpPr>
            <a:spLocks noGrp="1"/>
          </p:cNvSpPr>
          <p:nvPr>
            <p:ph type="sldNum" sz="quarter" idx="12"/>
          </p:nvPr>
        </p:nvSpPr>
        <p:spPr/>
        <p:txBody>
          <a:bodyPr/>
          <a:lstStyle/>
          <a:p>
            <a:pPr>
              <a:defRPr/>
            </a:pPr>
            <a:fld id="{CA0E83F7-46E8-40A0-AC59-EB6B34C23DBB}" type="slidenum">
              <a:rPr lang="en-US" smtClean="0"/>
              <a:pPr>
                <a:defRPr/>
              </a:pPr>
              <a:t>5</a:t>
            </a:fld>
            <a:endParaRPr lang="en-US" dirty="0"/>
          </a:p>
        </p:txBody>
      </p:sp>
    </p:spTree>
    <p:extLst>
      <p:ext uri="{BB962C8B-B14F-4D97-AF65-F5344CB8AC3E}">
        <p14:creationId xmlns:p14="http://schemas.microsoft.com/office/powerpoint/2010/main" val="630654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2E57DD2-03A7-4F59-A061-D885D9FEED2F}" type="slidenum">
              <a:rPr lang="en-US"/>
              <a:pPr/>
              <a:t>6</a:t>
            </a:fld>
            <a:endParaRPr lang="en-US" dirty="0"/>
          </a:p>
        </p:txBody>
      </p:sp>
      <p:sp>
        <p:nvSpPr>
          <p:cNvPr id="183298" name="Slide Image Placeholder 1"/>
          <p:cNvSpPr>
            <a:spLocks noGrp="1" noRot="1" noChangeAspect="1" noTextEdit="1"/>
          </p:cNvSpPr>
          <p:nvPr>
            <p:ph type="sldImg"/>
          </p:nvPr>
        </p:nvSpPr>
        <p:spPr>
          <a:ln/>
        </p:spPr>
      </p:sp>
      <p:sp>
        <p:nvSpPr>
          <p:cNvPr id="183299" name="Notes Placeholder 2"/>
          <p:cNvSpPr>
            <a:spLocks noGrp="1"/>
          </p:cNvSpPr>
          <p:nvPr>
            <p:ph type="body" idx="1"/>
          </p:nvPr>
        </p:nvSpPr>
        <p:spPr/>
        <p:txBody>
          <a:bodyPr/>
          <a:lstStyle/>
          <a:p>
            <a:endParaRPr lang="en-US" dirty="0"/>
          </a:p>
        </p:txBody>
      </p:sp>
      <p:sp>
        <p:nvSpPr>
          <p:cNvPr id="183300" name="Slide Number Placeholder 3"/>
          <p:cNvSpPr txBox="1">
            <a:spLocks noGrp="1"/>
          </p:cNvSpPr>
          <p:nvPr/>
        </p:nvSpPr>
        <p:spPr bwMode="auto">
          <a:xfrm>
            <a:off x="4143271" y="9119161"/>
            <a:ext cx="3170256" cy="480389"/>
          </a:xfrm>
          <a:prstGeom prst="rect">
            <a:avLst/>
          </a:prstGeom>
          <a:noFill/>
          <a:ln w="9525">
            <a:noFill/>
            <a:miter lim="800000"/>
            <a:headEnd/>
            <a:tailEnd/>
          </a:ln>
        </p:spPr>
        <p:txBody>
          <a:bodyPr lIns="96719" tIns="48360" rIns="96719" bIns="48360" anchor="b"/>
          <a:lstStyle/>
          <a:p>
            <a:pPr algn="r" defTabSz="967300"/>
            <a:fld id="{DA6957B2-E231-42A7-98DE-E179B8DE781B}" type="slidenum">
              <a:rPr lang="en-US" sz="1300"/>
              <a:pPr algn="r" defTabSz="967300"/>
              <a:t>6</a:t>
            </a:fld>
            <a:endParaRPr lang="en-US" sz="1300" dirty="0"/>
          </a:p>
        </p:txBody>
      </p:sp>
      <p:sp>
        <p:nvSpPr>
          <p:cNvPr id="6" name="Header Placeholder 5"/>
          <p:cNvSpPr>
            <a:spLocks noGrp="1"/>
          </p:cNvSpPr>
          <p:nvPr>
            <p:ph type="hdr" sz="quarter" idx="10"/>
          </p:nvPr>
        </p:nvSpPr>
        <p:spPr/>
        <p:txBody>
          <a:bodyPr/>
          <a:lstStyle/>
          <a:p>
            <a:pPr>
              <a:defRPr/>
            </a:pPr>
            <a:r>
              <a:rPr lang="en-US"/>
              <a:t>BERKHEIMER</a:t>
            </a:r>
            <a:endParaRPr lang="en-US" dirty="0"/>
          </a:p>
        </p:txBody>
      </p:sp>
    </p:spTree>
    <p:extLst>
      <p:ext uri="{BB962C8B-B14F-4D97-AF65-F5344CB8AC3E}">
        <p14:creationId xmlns:p14="http://schemas.microsoft.com/office/powerpoint/2010/main" val="4287803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2E57DD2-03A7-4F59-A061-D885D9FEED2F}" type="slidenum">
              <a:rPr lang="en-US"/>
              <a:pPr/>
              <a:t>7</a:t>
            </a:fld>
            <a:endParaRPr lang="en-US" dirty="0"/>
          </a:p>
        </p:txBody>
      </p:sp>
      <p:sp>
        <p:nvSpPr>
          <p:cNvPr id="183298" name="Slide Image Placeholder 1"/>
          <p:cNvSpPr>
            <a:spLocks noGrp="1" noRot="1" noChangeAspect="1" noTextEdit="1"/>
          </p:cNvSpPr>
          <p:nvPr>
            <p:ph type="sldImg"/>
          </p:nvPr>
        </p:nvSpPr>
        <p:spPr>
          <a:ln/>
        </p:spPr>
      </p:sp>
      <p:sp>
        <p:nvSpPr>
          <p:cNvPr id="183299" name="Notes Placeholder 2"/>
          <p:cNvSpPr>
            <a:spLocks noGrp="1"/>
          </p:cNvSpPr>
          <p:nvPr>
            <p:ph type="body" idx="1"/>
          </p:nvPr>
        </p:nvSpPr>
        <p:spPr/>
        <p:txBody>
          <a:bodyPr/>
          <a:lstStyle/>
          <a:p>
            <a:endParaRPr lang="en-US" dirty="0"/>
          </a:p>
        </p:txBody>
      </p:sp>
      <p:sp>
        <p:nvSpPr>
          <p:cNvPr id="183300" name="Slide Number Placeholder 3"/>
          <p:cNvSpPr txBox="1">
            <a:spLocks noGrp="1"/>
          </p:cNvSpPr>
          <p:nvPr/>
        </p:nvSpPr>
        <p:spPr bwMode="auto">
          <a:xfrm>
            <a:off x="4143271" y="9119161"/>
            <a:ext cx="3170256" cy="480389"/>
          </a:xfrm>
          <a:prstGeom prst="rect">
            <a:avLst/>
          </a:prstGeom>
          <a:noFill/>
          <a:ln w="9525">
            <a:noFill/>
            <a:miter lim="800000"/>
            <a:headEnd/>
            <a:tailEnd/>
          </a:ln>
        </p:spPr>
        <p:txBody>
          <a:bodyPr lIns="96719" tIns="48360" rIns="96719" bIns="48360" anchor="b"/>
          <a:lstStyle/>
          <a:p>
            <a:pPr algn="r" defTabSz="967300"/>
            <a:fld id="{DA6957B2-E231-42A7-98DE-E179B8DE781B}" type="slidenum">
              <a:rPr lang="en-US" sz="1300"/>
              <a:pPr algn="r" defTabSz="967300"/>
              <a:t>7</a:t>
            </a:fld>
            <a:endParaRPr lang="en-US" sz="1300" dirty="0"/>
          </a:p>
        </p:txBody>
      </p:sp>
      <p:sp>
        <p:nvSpPr>
          <p:cNvPr id="6" name="Header Placeholder 5"/>
          <p:cNvSpPr>
            <a:spLocks noGrp="1"/>
          </p:cNvSpPr>
          <p:nvPr>
            <p:ph type="hdr" sz="quarter" idx="10"/>
          </p:nvPr>
        </p:nvSpPr>
        <p:spPr/>
        <p:txBody>
          <a:bodyPr/>
          <a:lstStyle/>
          <a:p>
            <a:pPr>
              <a:defRPr/>
            </a:pPr>
            <a:r>
              <a:rPr lang="en-US"/>
              <a:t>BERKHEIMER</a:t>
            </a:r>
            <a:endParaRPr lang="en-US" dirty="0"/>
          </a:p>
        </p:txBody>
      </p:sp>
    </p:spTree>
    <p:extLst>
      <p:ext uri="{BB962C8B-B14F-4D97-AF65-F5344CB8AC3E}">
        <p14:creationId xmlns:p14="http://schemas.microsoft.com/office/powerpoint/2010/main" val="34443818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BERKHEIMER</a:t>
            </a:r>
            <a:endParaRPr lang="en-US" dirty="0"/>
          </a:p>
        </p:txBody>
      </p:sp>
      <p:sp>
        <p:nvSpPr>
          <p:cNvPr id="5" name="Date Placeholder 4"/>
          <p:cNvSpPr>
            <a:spLocks noGrp="1"/>
          </p:cNvSpPr>
          <p:nvPr>
            <p:ph type="dt" idx="11"/>
          </p:nvPr>
        </p:nvSpPr>
        <p:spPr/>
        <p:txBody>
          <a:bodyPr/>
          <a:lstStyle/>
          <a:p>
            <a:pPr>
              <a:defRPr/>
            </a:pPr>
            <a:fld id="{EE2E6AB3-5E18-41DC-B290-8FFC2AC659DD}" type="datetime1">
              <a:rPr lang="en-US" smtClean="0"/>
              <a:pPr>
                <a:defRPr/>
              </a:pPr>
              <a:t>1/6/2023</a:t>
            </a:fld>
            <a:endParaRPr lang="en-US" dirty="0"/>
          </a:p>
        </p:txBody>
      </p:sp>
      <p:sp>
        <p:nvSpPr>
          <p:cNvPr id="6" name="Slide Number Placeholder 5"/>
          <p:cNvSpPr>
            <a:spLocks noGrp="1"/>
          </p:cNvSpPr>
          <p:nvPr>
            <p:ph type="sldNum" sz="quarter" idx="12"/>
          </p:nvPr>
        </p:nvSpPr>
        <p:spPr/>
        <p:txBody>
          <a:bodyPr/>
          <a:lstStyle/>
          <a:p>
            <a:pPr>
              <a:defRPr/>
            </a:pPr>
            <a:fld id="{CA0E83F7-46E8-40A0-AC59-EB6B34C23DBB}" type="slidenum">
              <a:rPr lang="en-US" smtClean="0"/>
              <a:pPr>
                <a:defRPr/>
              </a:pPr>
              <a:t>8</a:t>
            </a:fld>
            <a:endParaRPr lang="en-US" dirty="0"/>
          </a:p>
        </p:txBody>
      </p:sp>
    </p:spTree>
    <p:extLst>
      <p:ext uri="{BB962C8B-B14F-4D97-AF65-F5344CB8AC3E}">
        <p14:creationId xmlns:p14="http://schemas.microsoft.com/office/powerpoint/2010/main" val="33463020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BERKHEIMER</a:t>
            </a:r>
            <a:endParaRPr lang="en-US" dirty="0"/>
          </a:p>
        </p:txBody>
      </p:sp>
      <p:sp>
        <p:nvSpPr>
          <p:cNvPr id="5" name="Date Placeholder 4"/>
          <p:cNvSpPr>
            <a:spLocks noGrp="1"/>
          </p:cNvSpPr>
          <p:nvPr>
            <p:ph type="dt" idx="11"/>
          </p:nvPr>
        </p:nvSpPr>
        <p:spPr/>
        <p:txBody>
          <a:bodyPr/>
          <a:lstStyle/>
          <a:p>
            <a:pPr>
              <a:defRPr/>
            </a:pPr>
            <a:fld id="{EE2E6AB3-5E18-41DC-B290-8FFC2AC659DD}" type="datetime1">
              <a:rPr lang="en-US" smtClean="0"/>
              <a:pPr>
                <a:defRPr/>
              </a:pPr>
              <a:t>1/6/2023</a:t>
            </a:fld>
            <a:endParaRPr lang="en-US" dirty="0"/>
          </a:p>
        </p:txBody>
      </p:sp>
      <p:sp>
        <p:nvSpPr>
          <p:cNvPr id="6" name="Slide Number Placeholder 5"/>
          <p:cNvSpPr>
            <a:spLocks noGrp="1"/>
          </p:cNvSpPr>
          <p:nvPr>
            <p:ph type="sldNum" sz="quarter" idx="12"/>
          </p:nvPr>
        </p:nvSpPr>
        <p:spPr/>
        <p:txBody>
          <a:bodyPr/>
          <a:lstStyle/>
          <a:p>
            <a:pPr>
              <a:defRPr/>
            </a:pPr>
            <a:fld id="{CA0E83F7-46E8-40A0-AC59-EB6B34C23DBB}" type="slidenum">
              <a:rPr lang="en-US" smtClean="0"/>
              <a:pPr>
                <a:defRPr/>
              </a:pPr>
              <a:t>9</a:t>
            </a:fld>
            <a:endParaRPr lang="en-US" dirty="0"/>
          </a:p>
        </p:txBody>
      </p:sp>
    </p:spTree>
    <p:extLst>
      <p:ext uri="{BB962C8B-B14F-4D97-AF65-F5344CB8AC3E}">
        <p14:creationId xmlns:p14="http://schemas.microsoft.com/office/powerpoint/2010/main" val="1604238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CF080C9B-0BD5-4435-B877-EBA48651B320}"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9D69054-0F48-48C1-8D21-80B2AD519D9F}"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19DD494-2486-4326-8799-FA42FFD8295F}"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C659CDF7-761D-43E2-9B1C-D59C7036D062}" type="slidenum">
              <a:rPr lang="en-US" smtClean="0"/>
              <a:pPr>
                <a:defRPr/>
              </a:pPr>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7B7BDC17-229B-453C-B928-990BC4FCD58A}" type="slidenum">
              <a:rPr lang="en-US" smtClean="0"/>
              <a:pPr>
                <a:defRPr/>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0755E017-54B2-4E29-8746-63DA8FAB23F5}" type="slidenum">
              <a:rPr lang="en-US" smtClean="0"/>
              <a:pPr>
                <a:defRPr/>
              </a:pPr>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C0FA1BAB-9D20-49FE-94BA-EE513D705FAC}"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4B3EAB88-C341-4629-86AD-33C82C8712A2}" type="slidenum">
              <a:rPr lang="en-US" smtClean="0"/>
              <a:pPr>
                <a:defRPr/>
              </a:pPr>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383AA670-60E2-4042-A898-495661429936}"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B46661CA-B94E-4335-9B38-23CF0A33E091}"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9C54D62E-0A0A-43C4-AB98-E4BDC5D588A2}" type="slidenum">
              <a:rPr lang="en-US" smtClean="0"/>
              <a:pPr>
                <a:defRPr/>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1206B74B-E4C7-45BB-91F7-B3AA933B7710}"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2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jhunt@hab-inc.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www.hab-inc.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533400" y="990601"/>
            <a:ext cx="8001000" cy="1295400"/>
          </a:xfrm>
        </p:spPr>
        <p:txBody>
          <a:bodyPr>
            <a:normAutofit fontScale="90000"/>
          </a:bodyPr>
          <a:lstStyle/>
          <a:p>
            <a:r>
              <a:rPr lang="en-US" sz="7200" b="0" dirty="0">
                <a:solidFill>
                  <a:schemeClr val="tx2">
                    <a:lumMod val="75000"/>
                  </a:schemeClr>
                </a:solidFill>
                <a:effectLst/>
              </a:rPr>
              <a:t>Local Tax Overview</a:t>
            </a:r>
          </a:p>
        </p:txBody>
      </p:sp>
      <p:sp>
        <p:nvSpPr>
          <p:cNvPr id="2051" name="Rectangle 3"/>
          <p:cNvSpPr>
            <a:spLocks noGrp="1" noChangeArrowheads="1"/>
          </p:cNvSpPr>
          <p:nvPr>
            <p:ph type="subTitle" idx="1"/>
          </p:nvPr>
        </p:nvSpPr>
        <p:spPr>
          <a:xfrm>
            <a:off x="685800" y="2286001"/>
            <a:ext cx="7924800" cy="2895599"/>
          </a:xfrm>
        </p:spPr>
        <p:txBody>
          <a:bodyPr>
            <a:normAutofit/>
          </a:bodyPr>
          <a:lstStyle/>
          <a:p>
            <a:pPr algn="ctr">
              <a:lnSpc>
                <a:spcPct val="90000"/>
              </a:lnSpc>
              <a:spcBef>
                <a:spcPct val="0"/>
              </a:spcBef>
            </a:pPr>
            <a:endParaRPr lang="en-US" sz="3200" b="1" dirty="0"/>
          </a:p>
          <a:p>
            <a:pPr algn="ctr">
              <a:lnSpc>
                <a:spcPct val="90000"/>
              </a:lnSpc>
              <a:spcBef>
                <a:spcPct val="0"/>
              </a:spcBef>
            </a:pPr>
            <a:r>
              <a:rPr lang="en-US" sz="3200" b="1" dirty="0"/>
              <a:t>Earned Income Taxes </a:t>
            </a:r>
          </a:p>
          <a:p>
            <a:pPr algn="ctr">
              <a:lnSpc>
                <a:spcPct val="90000"/>
              </a:lnSpc>
              <a:spcBef>
                <a:spcPct val="0"/>
              </a:spcBef>
            </a:pPr>
            <a:r>
              <a:rPr lang="en-US" sz="3200" b="1" dirty="0"/>
              <a:t>Act 32 – Act 18</a:t>
            </a:r>
          </a:p>
          <a:p>
            <a:pPr algn="ctr">
              <a:lnSpc>
                <a:spcPct val="90000"/>
              </a:lnSpc>
              <a:spcBef>
                <a:spcPct val="0"/>
              </a:spcBef>
            </a:pPr>
            <a:r>
              <a:rPr lang="en-US" sz="3200" b="1" dirty="0"/>
              <a:t>Local Service Tax</a:t>
            </a:r>
          </a:p>
          <a:p>
            <a:pPr algn="ctr">
              <a:lnSpc>
                <a:spcPct val="90000"/>
              </a:lnSpc>
              <a:spcBef>
                <a:spcPct val="0"/>
              </a:spcBef>
            </a:pPr>
            <a:endParaRPr lang="en-US" sz="3200" b="1" dirty="0"/>
          </a:p>
          <a:p>
            <a:pPr algn="ctr">
              <a:lnSpc>
                <a:spcPct val="90000"/>
              </a:lnSpc>
              <a:spcBef>
                <a:spcPct val="0"/>
              </a:spcBef>
            </a:pPr>
            <a:endParaRPr lang="en-US" sz="2800" i="1" dirty="0"/>
          </a:p>
        </p:txBody>
      </p:sp>
      <p:sp>
        <p:nvSpPr>
          <p:cNvPr id="2052" name="Text Box 4"/>
          <p:cNvSpPr txBox="1">
            <a:spLocks noChangeArrowheads="1"/>
          </p:cNvSpPr>
          <p:nvPr/>
        </p:nvSpPr>
        <p:spPr bwMode="auto">
          <a:xfrm>
            <a:off x="2362200" y="5029200"/>
            <a:ext cx="2971800" cy="366713"/>
          </a:xfrm>
          <a:prstGeom prst="rect">
            <a:avLst/>
          </a:prstGeom>
          <a:noFill/>
          <a:ln w="9525">
            <a:noFill/>
            <a:miter lim="800000"/>
            <a:headEnd/>
            <a:tailEnd/>
          </a:ln>
          <a:effectLst/>
        </p:spPr>
        <p:txBody>
          <a:bodyPr>
            <a:spAutoFit/>
          </a:bodyPr>
          <a:lstStyle/>
          <a:p>
            <a:pPr eaLnBrk="0" hangingPunct="0">
              <a:spcBef>
                <a:spcPct val="50000"/>
              </a:spcBef>
            </a:pPr>
            <a:endParaRPr lang="en-US" dirty="0">
              <a:latin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B490C2D-178A-4365-AB3C-790226A4CA14}"/>
              </a:ext>
            </a:extLst>
          </p:cNvPr>
          <p:cNvPicPr>
            <a:picLocks noChangeAspect="1"/>
          </p:cNvPicPr>
          <p:nvPr/>
        </p:nvPicPr>
        <p:blipFill>
          <a:blip r:embed="rId3"/>
          <a:stretch>
            <a:fillRect/>
          </a:stretch>
        </p:blipFill>
        <p:spPr>
          <a:xfrm>
            <a:off x="457200" y="489140"/>
            <a:ext cx="8686800" cy="5454460"/>
          </a:xfrm>
          <a:prstGeom prst="rect">
            <a:avLst/>
          </a:prstGeom>
        </p:spPr>
      </p:pic>
    </p:spTree>
    <p:extLst>
      <p:ext uri="{BB962C8B-B14F-4D97-AF65-F5344CB8AC3E}">
        <p14:creationId xmlns:p14="http://schemas.microsoft.com/office/powerpoint/2010/main" val="3713379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181600"/>
          </a:xfrm>
        </p:spPr>
        <p:txBody>
          <a:bodyPr>
            <a:normAutofit lnSpcReduction="10000"/>
          </a:bodyPr>
          <a:lstStyle/>
          <a:p>
            <a:pPr marL="708660" lvl="1" indent="-342900">
              <a:buFont typeface="Wingdings" panose="05000000000000000000" pitchFamily="2" charset="2"/>
              <a:buChar char="Ø"/>
            </a:pPr>
            <a:r>
              <a:rPr lang="en-US" dirty="0"/>
              <a:t>Local filings are due on same date as Pennsylvania annually. </a:t>
            </a:r>
          </a:p>
          <a:p>
            <a:pPr marL="708660" lvl="1" indent="-342900">
              <a:buFont typeface="Wingdings" panose="05000000000000000000" pitchFamily="2" charset="2"/>
              <a:buChar char="Ø"/>
            </a:pPr>
            <a:endParaRPr lang="en-US" dirty="0"/>
          </a:p>
          <a:p>
            <a:pPr marL="708660" lvl="1" indent="-342900">
              <a:buFont typeface="Wingdings" panose="05000000000000000000" pitchFamily="2" charset="2"/>
              <a:buChar char="Ø"/>
            </a:pPr>
            <a:r>
              <a:rPr lang="en-US" dirty="0"/>
              <a:t>Local returns are filed as individuals so spouse’s income, withholdings and credits must be reported separately. </a:t>
            </a:r>
          </a:p>
          <a:p>
            <a:pPr marL="708660" lvl="1" indent="-342900">
              <a:buFont typeface="Wingdings" panose="05000000000000000000" pitchFamily="2" charset="2"/>
              <a:buChar char="Ø"/>
            </a:pPr>
            <a:endParaRPr lang="en-US" dirty="0"/>
          </a:p>
          <a:p>
            <a:pPr marL="708660" lvl="1" indent="-342900">
              <a:buFont typeface="Wingdings" panose="05000000000000000000" pitchFamily="2" charset="2"/>
              <a:buChar char="Ø"/>
            </a:pPr>
            <a:r>
              <a:rPr lang="en-US" dirty="0"/>
              <a:t>Definitions of Earned Income and Net Profits mirror those of PA, so if taxable to PA, taxable locally. The  exception is Clergy Housing allowance. Which is taxed by PA but is not taxed locally.  </a:t>
            </a:r>
          </a:p>
          <a:p>
            <a:pPr marL="708660" lvl="1" indent="-342900">
              <a:buFont typeface="Wingdings" panose="05000000000000000000" pitchFamily="2" charset="2"/>
              <a:buChar char="Ø"/>
            </a:pPr>
            <a:endParaRPr lang="en-US" dirty="0"/>
          </a:p>
          <a:p>
            <a:pPr marL="708660" lvl="1" indent="-342900">
              <a:buFont typeface="Wingdings" panose="05000000000000000000" pitchFamily="2" charset="2"/>
              <a:buChar char="Ø"/>
            </a:pPr>
            <a:r>
              <a:rPr lang="en-US" dirty="0"/>
              <a:t>Individuals may not utilize Net Losses from the operation of a business as an offset against W-2 wages earned. (Follows the same rules as PA)</a:t>
            </a:r>
          </a:p>
          <a:p>
            <a:pPr marL="708660" lvl="1" indent="-342900">
              <a:buFont typeface="Wingdings" panose="05000000000000000000" pitchFamily="2" charset="2"/>
              <a:buChar char="Ø"/>
            </a:pPr>
            <a:endParaRPr lang="en-US" dirty="0"/>
          </a:p>
          <a:p>
            <a:pPr marL="880110" lvl="1" indent="-514350">
              <a:buFont typeface="+mj-lt"/>
              <a:buAutoNum type="arabicPeriod"/>
            </a:pPr>
            <a:endParaRPr lang="en-US" dirty="0"/>
          </a:p>
          <a:p>
            <a:pPr marL="880110" lvl="1" indent="-514350">
              <a:buFont typeface="+mj-lt"/>
              <a:buAutoNum type="arabicPeriod"/>
            </a:pPr>
            <a:endParaRPr lang="en-US" dirty="0"/>
          </a:p>
        </p:txBody>
      </p:sp>
      <p:sp>
        <p:nvSpPr>
          <p:cNvPr id="3" name="Title 2"/>
          <p:cNvSpPr>
            <a:spLocks noGrp="1"/>
          </p:cNvSpPr>
          <p:nvPr>
            <p:ph type="title"/>
          </p:nvPr>
        </p:nvSpPr>
        <p:spPr>
          <a:xfrm>
            <a:off x="457200" y="274638"/>
            <a:ext cx="8229600" cy="944562"/>
          </a:xfrm>
        </p:spPr>
        <p:txBody>
          <a:bodyPr>
            <a:normAutofit/>
          </a:bodyPr>
          <a:lstStyle/>
          <a:p>
            <a:pPr algn="ctr"/>
            <a:r>
              <a:rPr lang="en-US" sz="4000" b="0" dirty="0">
                <a:solidFill>
                  <a:schemeClr val="tx2">
                    <a:lumMod val="75000"/>
                  </a:schemeClr>
                </a:solidFill>
                <a:effectLst/>
              </a:rPr>
              <a:t>Individual Filings</a:t>
            </a:r>
          </a:p>
        </p:txBody>
      </p:sp>
    </p:spTree>
    <p:extLst>
      <p:ext uri="{BB962C8B-B14F-4D97-AF65-F5344CB8AC3E}">
        <p14:creationId xmlns:p14="http://schemas.microsoft.com/office/powerpoint/2010/main" val="1311167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181600"/>
          </a:xfrm>
        </p:spPr>
        <p:txBody>
          <a:bodyPr>
            <a:normAutofit/>
          </a:bodyPr>
          <a:lstStyle/>
          <a:p>
            <a:pPr marL="708660" lvl="1" indent="-342900">
              <a:buFont typeface="Wingdings" panose="05000000000000000000" pitchFamily="2" charset="2"/>
              <a:buChar char="Ø"/>
            </a:pPr>
            <a:r>
              <a:rPr lang="en-US" dirty="0"/>
              <a:t>When filing a local return taxpayers are required to include the following information along with the return: </a:t>
            </a:r>
          </a:p>
          <a:p>
            <a:pPr marL="708660" lvl="1" indent="-342900">
              <a:buFont typeface="Wingdings" panose="05000000000000000000" pitchFamily="2" charset="2"/>
              <a:buChar char="Ø"/>
            </a:pPr>
            <a:endParaRPr lang="en-US" dirty="0"/>
          </a:p>
          <a:p>
            <a:pPr marL="946404" lvl="2" indent="-342900">
              <a:buFont typeface="Wingdings" panose="05000000000000000000" pitchFamily="2" charset="2"/>
              <a:buChar char="Ø"/>
            </a:pPr>
            <a:r>
              <a:rPr lang="en-US" dirty="0"/>
              <a:t>W-2 forms – listing local taxes being claimed</a:t>
            </a:r>
          </a:p>
          <a:p>
            <a:pPr marL="946404" lvl="2" indent="-342900">
              <a:buFont typeface="Wingdings" panose="05000000000000000000" pitchFamily="2" charset="2"/>
              <a:buChar char="Ø"/>
            </a:pPr>
            <a:endParaRPr lang="en-US" dirty="0"/>
          </a:p>
          <a:p>
            <a:pPr marL="946404" lvl="2" indent="-342900">
              <a:buFont typeface="Wingdings" panose="05000000000000000000" pitchFamily="2" charset="2"/>
              <a:buChar char="Ø"/>
            </a:pPr>
            <a:r>
              <a:rPr lang="en-US" dirty="0"/>
              <a:t>Supporting schedules for Net Profits/Losses reported</a:t>
            </a:r>
          </a:p>
          <a:p>
            <a:pPr marL="946404" lvl="2" indent="-342900">
              <a:buFont typeface="Wingdings" panose="05000000000000000000" pitchFamily="2" charset="2"/>
              <a:buChar char="Ø"/>
            </a:pPr>
            <a:endParaRPr lang="en-US" dirty="0"/>
          </a:p>
          <a:p>
            <a:pPr marL="946404" lvl="2" indent="-342900">
              <a:buFont typeface="Wingdings" panose="05000000000000000000" pitchFamily="2" charset="2"/>
              <a:buChar char="Ø"/>
            </a:pPr>
            <a:r>
              <a:rPr lang="en-US" dirty="0"/>
              <a:t>Copy of Non-resident Tax returns for non-reciprocating states for which credit is taken. </a:t>
            </a:r>
          </a:p>
          <a:p>
            <a:pPr marL="946404" lvl="2" indent="-342900">
              <a:buFont typeface="Wingdings" panose="05000000000000000000" pitchFamily="2" charset="2"/>
              <a:buChar char="Ø"/>
            </a:pPr>
            <a:endParaRPr lang="en-US" dirty="0"/>
          </a:p>
          <a:p>
            <a:pPr marL="946404" lvl="2" indent="-342900">
              <a:buFont typeface="Wingdings" panose="05000000000000000000" pitchFamily="2" charset="2"/>
              <a:buChar char="Ø"/>
            </a:pPr>
            <a:r>
              <a:rPr lang="en-US" dirty="0"/>
              <a:t>Copy of ACT 172 Volunteer Form if Credit is used. </a:t>
            </a:r>
          </a:p>
          <a:p>
            <a:pPr marL="880110" lvl="1" indent="-514350">
              <a:buFont typeface="+mj-lt"/>
              <a:buAutoNum type="arabicPeriod"/>
            </a:pPr>
            <a:endParaRPr lang="en-US" dirty="0"/>
          </a:p>
          <a:p>
            <a:pPr marL="880110" lvl="1" indent="-514350">
              <a:buFont typeface="+mj-lt"/>
              <a:buAutoNum type="arabicPeriod"/>
            </a:pPr>
            <a:endParaRPr lang="en-US" dirty="0"/>
          </a:p>
        </p:txBody>
      </p:sp>
      <p:sp>
        <p:nvSpPr>
          <p:cNvPr id="3" name="Title 2"/>
          <p:cNvSpPr>
            <a:spLocks noGrp="1"/>
          </p:cNvSpPr>
          <p:nvPr>
            <p:ph type="title"/>
          </p:nvPr>
        </p:nvSpPr>
        <p:spPr>
          <a:xfrm>
            <a:off x="457200" y="274638"/>
            <a:ext cx="8229600" cy="944562"/>
          </a:xfrm>
        </p:spPr>
        <p:txBody>
          <a:bodyPr>
            <a:normAutofit/>
          </a:bodyPr>
          <a:lstStyle/>
          <a:p>
            <a:pPr algn="ctr"/>
            <a:r>
              <a:rPr lang="en-US" sz="4000" b="0" dirty="0">
                <a:solidFill>
                  <a:schemeClr val="tx2">
                    <a:lumMod val="75000"/>
                  </a:schemeClr>
                </a:solidFill>
                <a:effectLst/>
              </a:rPr>
              <a:t>Individual Filings</a:t>
            </a:r>
          </a:p>
        </p:txBody>
      </p:sp>
    </p:spTree>
    <p:extLst>
      <p:ext uri="{BB962C8B-B14F-4D97-AF65-F5344CB8AC3E}">
        <p14:creationId xmlns:p14="http://schemas.microsoft.com/office/powerpoint/2010/main" val="3084822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a:t>Credit for taxes paid (wage and/or net profits) to the city are eligible to be applied to taxes due on the taxpayer’s wages/net profits earned regardless of where those wages were earned.  This credit is often referred to as a “Super Credit”.  </a:t>
            </a:r>
          </a:p>
          <a:p>
            <a:endParaRPr lang="en-US" sz="2400" dirty="0"/>
          </a:p>
          <a:p>
            <a:r>
              <a:rPr lang="en-US" sz="2400" dirty="0"/>
              <a:t>They may also be applied against all tax types (Open Space/Occupation Elimination and Distressed) the taxpayer is subject to. </a:t>
            </a:r>
          </a:p>
          <a:p>
            <a:endParaRPr lang="en-US" sz="2400" dirty="0"/>
          </a:p>
          <a:p>
            <a:r>
              <a:rPr lang="en-US" sz="2400" dirty="0"/>
              <a:t>This credit cannot be transferred to a spouse.</a:t>
            </a:r>
          </a:p>
          <a:p>
            <a:endParaRPr lang="en-US" sz="2400" dirty="0"/>
          </a:p>
        </p:txBody>
      </p:sp>
      <p:sp>
        <p:nvSpPr>
          <p:cNvPr id="3" name="Title 2"/>
          <p:cNvSpPr>
            <a:spLocks noGrp="1"/>
          </p:cNvSpPr>
          <p:nvPr>
            <p:ph type="title"/>
          </p:nvPr>
        </p:nvSpPr>
        <p:spPr/>
        <p:txBody>
          <a:bodyPr/>
          <a:lstStyle/>
          <a:p>
            <a:r>
              <a:rPr lang="en-US" dirty="0"/>
              <a:t>City of Philadelphia – Wage tax</a:t>
            </a:r>
          </a:p>
        </p:txBody>
      </p:sp>
    </p:spTree>
    <p:extLst>
      <p:ext uri="{BB962C8B-B14F-4D97-AF65-F5344CB8AC3E}">
        <p14:creationId xmlns:p14="http://schemas.microsoft.com/office/powerpoint/2010/main" val="2279982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2400" dirty="0"/>
              <a:t>Note – If taxpayer intends to seek refund of taxes paid to Philadelphia due to being required to work from home due to COVID-19. They should not include the refund amount as credit against taxes. </a:t>
            </a:r>
          </a:p>
          <a:p>
            <a:endParaRPr lang="en-US" sz="2400" dirty="0"/>
          </a:p>
          <a:p>
            <a:r>
              <a:rPr lang="en-US" sz="2400" dirty="0"/>
              <a:t>Only the amount that will remain in the city for 2022</a:t>
            </a:r>
          </a:p>
          <a:p>
            <a:r>
              <a:rPr lang="en-US" sz="2400" dirty="0"/>
              <a:t>will be eligible for use. </a:t>
            </a:r>
          </a:p>
          <a:p>
            <a:endParaRPr lang="en-US" sz="2400" dirty="0"/>
          </a:p>
          <a:p>
            <a:r>
              <a:rPr lang="en-US" sz="2400" dirty="0"/>
              <a:t>If Employer is/was required work from home and the employer is not withholding local taxes due their home juris, taxpayer is responsible to pay quarterly. </a:t>
            </a:r>
          </a:p>
          <a:p>
            <a:endParaRPr lang="en-US" sz="2400" dirty="0"/>
          </a:p>
        </p:txBody>
      </p:sp>
      <p:sp>
        <p:nvSpPr>
          <p:cNvPr id="3" name="Title 2"/>
          <p:cNvSpPr>
            <a:spLocks noGrp="1"/>
          </p:cNvSpPr>
          <p:nvPr>
            <p:ph type="title"/>
          </p:nvPr>
        </p:nvSpPr>
        <p:spPr/>
        <p:txBody>
          <a:bodyPr/>
          <a:lstStyle/>
          <a:p>
            <a:r>
              <a:rPr lang="en-US" dirty="0"/>
              <a:t>City of Philadelphia – Wage tax</a:t>
            </a:r>
          </a:p>
        </p:txBody>
      </p:sp>
    </p:spTree>
    <p:extLst>
      <p:ext uri="{BB962C8B-B14F-4D97-AF65-F5344CB8AC3E}">
        <p14:creationId xmlns:p14="http://schemas.microsoft.com/office/powerpoint/2010/main" val="2509254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65125" lvl="0" indent="-255588" fontAlgn="base">
              <a:spcAft>
                <a:spcPct val="0"/>
              </a:spcAft>
              <a:buClr>
                <a:srgbClr val="4F81BD"/>
              </a:buClr>
              <a:buNone/>
            </a:pPr>
            <a:r>
              <a:rPr lang="en-US" sz="1800" dirty="0">
                <a:solidFill>
                  <a:prstClr val="black"/>
                </a:solidFill>
              </a:rPr>
              <a:t>Gross Income                                                        (1)  $100,000.00</a:t>
            </a:r>
          </a:p>
          <a:p>
            <a:pPr marL="365125" lvl="0" indent="-255588" fontAlgn="base">
              <a:spcAft>
                <a:spcPct val="0"/>
              </a:spcAft>
              <a:buClr>
                <a:srgbClr val="4F81BD"/>
              </a:buClr>
              <a:buNone/>
            </a:pPr>
            <a:r>
              <a:rPr lang="en-US" sz="1800" dirty="0">
                <a:solidFill>
                  <a:prstClr val="black"/>
                </a:solidFill>
              </a:rPr>
              <a:t>Wages Taxed in Philadelphia                                      $   70,000.00</a:t>
            </a:r>
          </a:p>
          <a:p>
            <a:pPr marL="365125" lvl="0" indent="-255588" fontAlgn="base">
              <a:spcAft>
                <a:spcPct val="0"/>
              </a:spcAft>
              <a:buClr>
                <a:srgbClr val="4F81BD"/>
              </a:buClr>
              <a:buNone/>
            </a:pPr>
            <a:r>
              <a:rPr lang="en-US" sz="1800" dirty="0">
                <a:solidFill>
                  <a:prstClr val="black"/>
                </a:solidFill>
              </a:rPr>
              <a:t>Local Tax 1% x .01                                               (2)  $      1000.00</a:t>
            </a:r>
          </a:p>
          <a:p>
            <a:pPr marL="365125" lvl="0" indent="-255588" fontAlgn="base">
              <a:spcAft>
                <a:spcPct val="0"/>
              </a:spcAft>
              <a:buClr>
                <a:srgbClr val="4F81BD"/>
              </a:buClr>
              <a:buNone/>
            </a:pPr>
            <a:r>
              <a:rPr lang="en-US" sz="1800" dirty="0">
                <a:solidFill>
                  <a:prstClr val="black"/>
                </a:solidFill>
              </a:rPr>
              <a:t>Tax paid to Philadelphia                                      (3)   $      2425.50</a:t>
            </a:r>
          </a:p>
          <a:p>
            <a:pPr marL="365125" lvl="0" indent="-255588" fontAlgn="base">
              <a:spcAft>
                <a:spcPct val="0"/>
              </a:spcAft>
              <a:buClr>
                <a:srgbClr val="4F81BD"/>
              </a:buClr>
              <a:buNone/>
            </a:pPr>
            <a:r>
              <a:rPr lang="en-US" sz="1800" dirty="0">
                <a:solidFill>
                  <a:prstClr val="black"/>
                </a:solidFill>
              </a:rPr>
              <a:t>Credit to be used against Local Tax                     (4)   $      1000.00</a:t>
            </a:r>
          </a:p>
          <a:p>
            <a:pPr marL="365125" lvl="0" indent="-255588" fontAlgn="base">
              <a:spcAft>
                <a:spcPct val="0"/>
              </a:spcAft>
              <a:buClr>
                <a:srgbClr val="4F81BD"/>
              </a:buClr>
              <a:buNone/>
            </a:pPr>
            <a:r>
              <a:rPr lang="en-US" sz="1800" dirty="0">
                <a:solidFill>
                  <a:prstClr val="black"/>
                </a:solidFill>
              </a:rPr>
              <a:t>On Line 10 of the tax return, enter this amount (4)</a:t>
            </a:r>
          </a:p>
          <a:p>
            <a:pPr marL="365125" lvl="0" indent="-255588" fontAlgn="base">
              <a:spcAft>
                <a:spcPct val="0"/>
              </a:spcAft>
              <a:buClr>
                <a:srgbClr val="4F81BD"/>
              </a:buClr>
              <a:buNone/>
            </a:pPr>
            <a:r>
              <a:rPr lang="en-US" sz="1800" dirty="0">
                <a:solidFill>
                  <a:prstClr val="black"/>
                </a:solidFill>
              </a:rPr>
              <a:t>or the amount on Line 2 of worksheet, whichever is less </a:t>
            </a:r>
            <a:endParaRPr lang="en-US" dirty="0">
              <a:solidFill>
                <a:prstClr val="black"/>
              </a:solidFill>
            </a:endParaRPr>
          </a:p>
          <a:p>
            <a:endParaRPr lang="en-US" dirty="0"/>
          </a:p>
          <a:p>
            <a:pPr algn="just"/>
            <a:r>
              <a:rPr lang="en-US" sz="2400" dirty="0"/>
              <a:t>If the taxpayer has also paid local taxes and the total credit due (city credit + PA local taxes) exceeds their tax liability, the taxpayer is eligible to receive a refund up to the PA local amount paid. </a:t>
            </a:r>
          </a:p>
          <a:p>
            <a:pPr algn="just"/>
            <a:endParaRPr lang="en-US" dirty="0"/>
          </a:p>
          <a:p>
            <a:endParaRPr lang="en-US" dirty="0"/>
          </a:p>
          <a:p>
            <a:endParaRPr lang="en-US" dirty="0"/>
          </a:p>
        </p:txBody>
      </p:sp>
      <p:sp>
        <p:nvSpPr>
          <p:cNvPr id="3" name="Title 2"/>
          <p:cNvSpPr>
            <a:spLocks noGrp="1"/>
          </p:cNvSpPr>
          <p:nvPr>
            <p:ph type="title"/>
          </p:nvPr>
        </p:nvSpPr>
        <p:spPr/>
        <p:txBody>
          <a:bodyPr/>
          <a:lstStyle/>
          <a:p>
            <a:r>
              <a:rPr lang="en-US" dirty="0"/>
              <a:t>City of Philadelphia – Wage tax</a:t>
            </a:r>
          </a:p>
        </p:txBody>
      </p:sp>
    </p:spTree>
    <p:extLst>
      <p:ext uri="{BB962C8B-B14F-4D97-AF65-F5344CB8AC3E}">
        <p14:creationId xmlns:p14="http://schemas.microsoft.com/office/powerpoint/2010/main" val="67475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029200"/>
          </a:xfrm>
        </p:spPr>
        <p:txBody>
          <a:bodyPr>
            <a:normAutofit fontScale="92500" lnSpcReduction="10000"/>
          </a:bodyPr>
          <a:lstStyle/>
          <a:p>
            <a:pPr algn="just"/>
            <a:r>
              <a:rPr lang="en-US" sz="2500" dirty="0"/>
              <a:t>With the passage of ACT 18 of 2018, Out of state credits may now be applied to Open Space Taxes (ACT 153), or Occupational Elimination Taxes (ACT 24/130). </a:t>
            </a:r>
          </a:p>
          <a:p>
            <a:pPr algn="just"/>
            <a:endParaRPr lang="en-US" sz="2500" dirty="0"/>
          </a:p>
          <a:p>
            <a:pPr algn="just"/>
            <a:r>
              <a:rPr lang="en-US" sz="2500" dirty="0"/>
              <a:t>This change applies to Tax Year 2018 and forward only. </a:t>
            </a:r>
          </a:p>
          <a:p>
            <a:pPr algn="just"/>
            <a:endParaRPr lang="en-US" sz="2100" dirty="0"/>
          </a:p>
          <a:p>
            <a:pPr algn="just"/>
            <a:r>
              <a:rPr lang="en-US" sz="2500" dirty="0"/>
              <a:t>Out of State Credits are still not permitted to be applied to taxes levied under ACT 1 - Real Estate Reduction Taxes that are levied by a number of School Districts in the Commonwealth. In those areas credits are still capped at the tax rate not attributed to this levy. </a:t>
            </a:r>
          </a:p>
          <a:p>
            <a:endParaRPr lang="en-US" sz="2500" dirty="0"/>
          </a:p>
        </p:txBody>
      </p:sp>
      <p:sp>
        <p:nvSpPr>
          <p:cNvPr id="3" name="Title 2"/>
          <p:cNvSpPr>
            <a:spLocks noGrp="1"/>
          </p:cNvSpPr>
          <p:nvPr>
            <p:ph type="title"/>
          </p:nvPr>
        </p:nvSpPr>
        <p:spPr>
          <a:xfrm>
            <a:off x="457200" y="274638"/>
            <a:ext cx="8229600" cy="944562"/>
          </a:xfrm>
        </p:spPr>
        <p:txBody>
          <a:bodyPr>
            <a:normAutofit/>
          </a:bodyPr>
          <a:lstStyle/>
          <a:p>
            <a:pPr algn="ctr"/>
            <a:r>
              <a:rPr lang="en-US" b="0" dirty="0">
                <a:solidFill>
                  <a:schemeClr val="tx2">
                    <a:lumMod val="75000"/>
                  </a:schemeClr>
                </a:solidFill>
                <a:effectLst/>
              </a:rPr>
              <a:t>Out of State Credit</a:t>
            </a:r>
          </a:p>
        </p:txBody>
      </p:sp>
    </p:spTree>
    <p:extLst>
      <p:ext uri="{BB962C8B-B14F-4D97-AF65-F5344CB8AC3E}">
        <p14:creationId xmlns:p14="http://schemas.microsoft.com/office/powerpoint/2010/main" val="462931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410200"/>
          </a:xfrm>
        </p:spPr>
        <p:txBody>
          <a:bodyPr>
            <a:normAutofit/>
          </a:bodyPr>
          <a:lstStyle/>
          <a:p>
            <a:r>
              <a:rPr lang="en-US" sz="2500" dirty="0"/>
              <a:t>Example based on tax rate due Skippack  Twp/ Perkiomen Valley SD where rate is 1.65% (1% - ACT 511 - .25% - ACT 153 and .4% - ACT 24) </a:t>
            </a:r>
          </a:p>
          <a:p>
            <a:endParaRPr lang="en-US" sz="2500" dirty="0"/>
          </a:p>
          <a:p>
            <a:endParaRPr lang="en-US" sz="2500" dirty="0"/>
          </a:p>
        </p:txBody>
      </p:sp>
      <p:sp>
        <p:nvSpPr>
          <p:cNvPr id="3" name="Title 2"/>
          <p:cNvSpPr>
            <a:spLocks noGrp="1"/>
          </p:cNvSpPr>
          <p:nvPr>
            <p:ph type="title"/>
          </p:nvPr>
        </p:nvSpPr>
        <p:spPr>
          <a:xfrm>
            <a:off x="457200" y="274638"/>
            <a:ext cx="8229600" cy="944562"/>
          </a:xfrm>
        </p:spPr>
        <p:txBody>
          <a:bodyPr>
            <a:normAutofit/>
          </a:bodyPr>
          <a:lstStyle/>
          <a:p>
            <a:pPr algn="ctr"/>
            <a:r>
              <a:rPr lang="en-US" b="0" dirty="0">
                <a:solidFill>
                  <a:schemeClr val="tx2">
                    <a:lumMod val="75000"/>
                  </a:schemeClr>
                </a:solidFill>
                <a:effectLst/>
              </a:rPr>
              <a:t>Out of State Credit</a:t>
            </a:r>
          </a:p>
        </p:txBody>
      </p:sp>
      <p:pic>
        <p:nvPicPr>
          <p:cNvPr id="5" name="Picture 4"/>
          <p:cNvPicPr>
            <a:picLocks noChangeAspect="1"/>
          </p:cNvPicPr>
          <p:nvPr/>
        </p:nvPicPr>
        <p:blipFill>
          <a:blip r:embed="rId3"/>
          <a:stretch>
            <a:fillRect/>
          </a:stretch>
        </p:blipFill>
        <p:spPr>
          <a:xfrm>
            <a:off x="1034591" y="2390137"/>
            <a:ext cx="7074817" cy="3858263"/>
          </a:xfrm>
          <a:prstGeom prst="rect">
            <a:avLst/>
          </a:prstGeom>
        </p:spPr>
      </p:pic>
    </p:spTree>
    <p:extLst>
      <p:ext uri="{BB962C8B-B14F-4D97-AF65-F5344CB8AC3E}">
        <p14:creationId xmlns:p14="http://schemas.microsoft.com/office/powerpoint/2010/main" val="2944860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en-US" dirty="0"/>
              <a:t>Gives municipalities the right to provide a credit to resident volunteers who meet the criteria that has been  established to qualify. (i.e. based on service time and # of calls responded to.) </a:t>
            </a:r>
          </a:p>
          <a:p>
            <a:pPr algn="just"/>
            <a:r>
              <a:rPr lang="en-US" dirty="0"/>
              <a:t>The credit in most areas is restricted to municipal portion of taxes levied under Act 511 only. Unlike Out-of-State credits this one cannot be applied to Open Space or Occupation elimination levies in place.</a:t>
            </a:r>
          </a:p>
          <a:p>
            <a:pPr algn="just"/>
            <a:r>
              <a:rPr lang="en-US" dirty="0"/>
              <a:t>School District’s (Act 191) now have the ability to agree to allow the credit on their portion of Act 511 taxes as well. </a:t>
            </a:r>
          </a:p>
        </p:txBody>
      </p:sp>
      <p:sp>
        <p:nvSpPr>
          <p:cNvPr id="3" name="Title 2"/>
          <p:cNvSpPr>
            <a:spLocks noGrp="1"/>
          </p:cNvSpPr>
          <p:nvPr>
            <p:ph type="title"/>
          </p:nvPr>
        </p:nvSpPr>
        <p:spPr/>
        <p:txBody>
          <a:bodyPr>
            <a:normAutofit fontScale="90000"/>
          </a:bodyPr>
          <a:lstStyle/>
          <a:p>
            <a:r>
              <a:rPr lang="en-US" dirty="0"/>
              <a:t>Act 172 of 2016/Act 191 of 2020</a:t>
            </a:r>
          </a:p>
        </p:txBody>
      </p:sp>
    </p:spTree>
    <p:extLst>
      <p:ext uri="{BB962C8B-B14F-4D97-AF65-F5344CB8AC3E}">
        <p14:creationId xmlns:p14="http://schemas.microsoft.com/office/powerpoint/2010/main" val="29942165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Qualifying volunteers will receive certificate of eligibility from their organization. </a:t>
            </a:r>
          </a:p>
          <a:p>
            <a:endParaRPr lang="en-US" dirty="0"/>
          </a:p>
          <a:p>
            <a:r>
              <a:rPr lang="en-US" dirty="0"/>
              <a:t>The form details maximum credit allowed and tax rate it can be applied to. It must be signed by an authorized representative of the volunteer organization and a representative of the taxing jurisdiction. </a:t>
            </a:r>
          </a:p>
          <a:p>
            <a:endParaRPr lang="en-US" dirty="0"/>
          </a:p>
          <a:p>
            <a:r>
              <a:rPr lang="en-US" dirty="0"/>
              <a:t>Form needs to be included with filing for the year it is earned in. </a:t>
            </a:r>
          </a:p>
          <a:p>
            <a:endParaRPr lang="en-US" dirty="0"/>
          </a:p>
          <a:p>
            <a:r>
              <a:rPr lang="en-US" dirty="0"/>
              <a:t>Credit given cannot exceed taxes paid to resident municipality and cannot be transferred to spouse. </a:t>
            </a:r>
          </a:p>
          <a:p>
            <a:endParaRPr lang="en-US" dirty="0"/>
          </a:p>
          <a:p>
            <a:endParaRPr lang="en-US" dirty="0"/>
          </a:p>
          <a:p>
            <a:pPr lvl="1"/>
            <a:endParaRPr lang="en-US" dirty="0"/>
          </a:p>
          <a:p>
            <a:pPr lvl="1"/>
            <a:endParaRPr lang="en-US" dirty="0"/>
          </a:p>
          <a:p>
            <a:pPr lvl="1"/>
            <a:endParaRPr lang="en-US" dirty="0"/>
          </a:p>
        </p:txBody>
      </p:sp>
      <p:sp>
        <p:nvSpPr>
          <p:cNvPr id="3" name="Title 2"/>
          <p:cNvSpPr>
            <a:spLocks noGrp="1"/>
          </p:cNvSpPr>
          <p:nvPr>
            <p:ph type="title"/>
          </p:nvPr>
        </p:nvSpPr>
        <p:spPr/>
        <p:txBody>
          <a:bodyPr>
            <a:normAutofit fontScale="90000"/>
          </a:bodyPr>
          <a:lstStyle/>
          <a:p>
            <a:r>
              <a:rPr lang="en-US" dirty="0"/>
              <a:t>Act 172 of 2016/Act 191 of 2020</a:t>
            </a:r>
          </a:p>
        </p:txBody>
      </p:sp>
    </p:spTree>
    <p:extLst>
      <p:ext uri="{BB962C8B-B14F-4D97-AF65-F5344CB8AC3E}">
        <p14:creationId xmlns:p14="http://schemas.microsoft.com/office/powerpoint/2010/main" val="1560172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8763000" cy="4648200"/>
          </a:xfrm>
        </p:spPr>
        <p:txBody>
          <a:bodyPr>
            <a:normAutofit/>
          </a:bodyPr>
          <a:lstStyle/>
          <a:p>
            <a:pPr>
              <a:lnSpc>
                <a:spcPct val="90000"/>
              </a:lnSpc>
            </a:pPr>
            <a:r>
              <a:rPr lang="en-US" sz="2400" dirty="0"/>
              <a:t>Employers are required to register each of their work sites with the collector for that tax collection district.</a:t>
            </a:r>
          </a:p>
          <a:p>
            <a:pPr>
              <a:lnSpc>
                <a:spcPct val="90000"/>
              </a:lnSpc>
            </a:pPr>
            <a:endParaRPr lang="en-US" sz="2400" dirty="0"/>
          </a:p>
          <a:p>
            <a:pPr>
              <a:lnSpc>
                <a:spcPct val="90000"/>
              </a:lnSpc>
            </a:pPr>
            <a:r>
              <a:rPr lang="en-US" sz="2400" dirty="0"/>
              <a:t>Collector will provide unique identifier for each location to be used to file under. </a:t>
            </a:r>
          </a:p>
          <a:p>
            <a:pPr>
              <a:lnSpc>
                <a:spcPct val="90000"/>
              </a:lnSpc>
            </a:pPr>
            <a:endParaRPr lang="en-US" sz="2400" dirty="0"/>
          </a:p>
          <a:p>
            <a:pPr>
              <a:lnSpc>
                <a:spcPct val="90000"/>
              </a:lnSpc>
            </a:pPr>
            <a:r>
              <a:rPr lang="en-US" sz="2400" dirty="0"/>
              <a:t>Employer is required to obtain a Certificate of Residency for each employee of location. And retain it on file. </a:t>
            </a:r>
          </a:p>
          <a:p>
            <a:pPr>
              <a:lnSpc>
                <a:spcPct val="90000"/>
              </a:lnSpc>
            </a:pPr>
            <a:endParaRPr lang="en-US" sz="2400" dirty="0"/>
          </a:p>
          <a:p>
            <a:pPr>
              <a:lnSpc>
                <a:spcPct val="90000"/>
              </a:lnSpc>
            </a:pPr>
            <a:r>
              <a:rPr lang="en-US" sz="2400" dirty="0"/>
              <a:t>Tax rates used for withholding are to be verified bi-annually. (Jan. 1 and July 1). </a:t>
            </a:r>
          </a:p>
        </p:txBody>
      </p:sp>
      <p:sp>
        <p:nvSpPr>
          <p:cNvPr id="4" name="Title 3"/>
          <p:cNvSpPr>
            <a:spLocks noGrp="1"/>
          </p:cNvSpPr>
          <p:nvPr>
            <p:ph type="title"/>
          </p:nvPr>
        </p:nvSpPr>
        <p:spPr/>
        <p:txBody>
          <a:bodyPr>
            <a:noAutofit/>
          </a:bodyPr>
          <a:lstStyle/>
          <a:p>
            <a:pPr algn="ctr"/>
            <a:r>
              <a:rPr lang="en-US" b="0" dirty="0">
                <a:solidFill>
                  <a:schemeClr val="tx2">
                    <a:lumMod val="75000"/>
                  </a:schemeClr>
                </a:solidFill>
                <a:effectLst/>
              </a:rPr>
              <a:t>Employer requirements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19200" y="1481328"/>
            <a:ext cx="7467600" cy="4525963"/>
          </a:xfrm>
        </p:spPr>
        <p:txBody>
          <a:bodyPr>
            <a:normAutofit/>
          </a:bodyPr>
          <a:lstStyle/>
          <a:p>
            <a:endParaRPr lang="en-US" dirty="0"/>
          </a:p>
          <a:p>
            <a:endParaRPr lang="en-US" dirty="0"/>
          </a:p>
          <a:p>
            <a:pPr lvl="1"/>
            <a:endParaRPr lang="en-US" dirty="0"/>
          </a:p>
          <a:p>
            <a:pPr lvl="1"/>
            <a:endParaRPr lang="en-US" dirty="0"/>
          </a:p>
          <a:p>
            <a:pPr lvl="1"/>
            <a:endParaRPr lang="en-US" dirty="0"/>
          </a:p>
        </p:txBody>
      </p:sp>
      <p:sp>
        <p:nvSpPr>
          <p:cNvPr id="5" name="Title 4">
            <a:extLst>
              <a:ext uri="{FF2B5EF4-FFF2-40B4-BE49-F238E27FC236}">
                <a16:creationId xmlns:a16="http://schemas.microsoft.com/office/drawing/2014/main" id="{39D9B97D-BB6C-4B0D-BF3C-C3A160979BA6}"/>
              </a:ext>
            </a:extLst>
          </p:cNvPr>
          <p:cNvSpPr>
            <a:spLocks noGrp="1"/>
          </p:cNvSpPr>
          <p:nvPr>
            <p:ph type="title"/>
          </p:nvPr>
        </p:nvSpPr>
        <p:spPr>
          <a:xfrm>
            <a:off x="457200" y="274638"/>
            <a:ext cx="304800" cy="5592762"/>
          </a:xfrm>
        </p:spPr>
        <p:txBody>
          <a:bodyPr>
            <a:noAutofit/>
          </a:bodyPr>
          <a:lstStyle/>
          <a:p>
            <a:r>
              <a:rPr lang="en-US" sz="2000" dirty="0"/>
              <a:t>ACT </a:t>
            </a:r>
            <a:br>
              <a:rPr lang="en-US" sz="2000" dirty="0"/>
            </a:br>
            <a:br>
              <a:rPr lang="en-US" sz="2000" dirty="0"/>
            </a:br>
            <a:r>
              <a:rPr lang="en-US" sz="2000" dirty="0"/>
              <a:t>172</a:t>
            </a:r>
            <a:br>
              <a:rPr lang="en-US" sz="2000" dirty="0"/>
            </a:br>
            <a:r>
              <a:rPr lang="en-US" sz="2000" dirty="0"/>
              <a:t> Sample </a:t>
            </a:r>
          </a:p>
        </p:txBody>
      </p:sp>
      <p:graphicFrame>
        <p:nvGraphicFramePr>
          <p:cNvPr id="6" name="Object 5">
            <a:extLst>
              <a:ext uri="{FF2B5EF4-FFF2-40B4-BE49-F238E27FC236}">
                <a16:creationId xmlns:a16="http://schemas.microsoft.com/office/drawing/2014/main" id="{ECCCF7FE-C3A7-491D-8CD7-2F7F86D084B5}"/>
              </a:ext>
            </a:extLst>
          </p:cNvPr>
          <p:cNvGraphicFramePr>
            <a:graphicFrameLocks noChangeAspect="1"/>
          </p:cNvGraphicFramePr>
          <p:nvPr>
            <p:extLst>
              <p:ext uri="{D42A27DB-BD31-4B8C-83A1-F6EECF244321}">
                <p14:modId xmlns:p14="http://schemas.microsoft.com/office/powerpoint/2010/main" val="3320695792"/>
              </p:ext>
            </p:extLst>
          </p:nvPr>
        </p:nvGraphicFramePr>
        <p:xfrm>
          <a:off x="2286000" y="274638"/>
          <a:ext cx="3130550" cy="5973762"/>
        </p:xfrm>
        <a:graphic>
          <a:graphicData uri="http://schemas.openxmlformats.org/presentationml/2006/ole">
            <mc:AlternateContent xmlns:mc="http://schemas.openxmlformats.org/markup-compatibility/2006">
              <mc:Choice xmlns:v="urn:schemas-microsoft-com:vml" Requires="v">
                <p:oleObj spid="_x0000_s1047" name="Document" r:id="rId3" imgW="7238882" imgH="9397648" progId="Word.Document.12">
                  <p:embed/>
                </p:oleObj>
              </mc:Choice>
              <mc:Fallback>
                <p:oleObj name="Document" r:id="rId3" imgW="7238882" imgH="9397648" progId="Word.Document.12">
                  <p:embed/>
                  <p:pic>
                    <p:nvPicPr>
                      <p:cNvPr id="0" name=""/>
                      <p:cNvPicPr/>
                      <p:nvPr/>
                    </p:nvPicPr>
                    <p:blipFill>
                      <a:blip r:embed="rId4"/>
                      <a:stretch>
                        <a:fillRect/>
                      </a:stretch>
                    </p:blipFill>
                    <p:spPr>
                      <a:xfrm>
                        <a:off x="2286000" y="274638"/>
                        <a:ext cx="3130550" cy="5973762"/>
                      </a:xfrm>
                      <a:prstGeom prst="rect">
                        <a:avLst/>
                      </a:prstGeom>
                    </p:spPr>
                  </p:pic>
                </p:oleObj>
              </mc:Fallback>
            </mc:AlternateContent>
          </a:graphicData>
        </a:graphic>
      </p:graphicFrame>
    </p:spTree>
    <p:extLst>
      <p:ext uri="{BB962C8B-B14F-4D97-AF65-F5344CB8AC3E}">
        <p14:creationId xmlns:p14="http://schemas.microsoft.com/office/powerpoint/2010/main" val="13382198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613" y="1295400"/>
            <a:ext cx="8358187" cy="5029200"/>
          </a:xfrm>
        </p:spPr>
        <p:txBody>
          <a:bodyPr>
            <a:normAutofit/>
          </a:bodyPr>
          <a:lstStyle/>
          <a:p>
            <a:r>
              <a:rPr lang="en-US" sz="2500" dirty="0"/>
              <a:t>Non-resident rate higher than home location. </a:t>
            </a:r>
          </a:p>
          <a:p>
            <a:endParaRPr lang="en-US" sz="2500" dirty="0"/>
          </a:p>
          <a:p>
            <a:endParaRPr lang="en-US" sz="2500" dirty="0"/>
          </a:p>
          <a:p>
            <a:endParaRPr lang="en-US" sz="2500" dirty="0"/>
          </a:p>
          <a:p>
            <a:endParaRPr lang="en-US" sz="2500" dirty="0"/>
          </a:p>
          <a:p>
            <a:endParaRPr lang="en-US" sz="2500" dirty="0"/>
          </a:p>
          <a:p>
            <a:endParaRPr lang="en-US" sz="2500" dirty="0"/>
          </a:p>
          <a:p>
            <a:pPr marL="566928" indent="-457200">
              <a:buFont typeface="+mj-lt"/>
              <a:buAutoNum type="arabicPeriod"/>
            </a:pPr>
            <a:r>
              <a:rPr lang="en-US" sz="2500" dirty="0"/>
              <a:t>Credit to be inserted on line 9 of local return is found in column 7 of the worksheet. </a:t>
            </a:r>
          </a:p>
          <a:p>
            <a:pPr marL="566928" indent="-457200">
              <a:buFont typeface="+mj-lt"/>
              <a:buAutoNum type="arabicPeriod"/>
            </a:pPr>
            <a:endParaRPr lang="en-US" sz="2500" dirty="0"/>
          </a:p>
          <a:p>
            <a:pPr marL="566928" indent="-457200">
              <a:buFont typeface="+mj-lt"/>
              <a:buAutoNum type="arabicPeriod"/>
            </a:pPr>
            <a:endParaRPr lang="en-US" sz="2500" dirty="0"/>
          </a:p>
          <a:p>
            <a:pPr marL="566928" indent="-457200">
              <a:buFont typeface="+mj-lt"/>
              <a:buAutoNum type="arabicPeriod"/>
            </a:pPr>
            <a:endParaRPr lang="en-US" sz="2500" dirty="0"/>
          </a:p>
        </p:txBody>
      </p:sp>
      <p:sp>
        <p:nvSpPr>
          <p:cNvPr id="3" name="Title 2"/>
          <p:cNvSpPr>
            <a:spLocks noGrp="1"/>
          </p:cNvSpPr>
          <p:nvPr>
            <p:ph type="title"/>
          </p:nvPr>
        </p:nvSpPr>
        <p:spPr>
          <a:xfrm>
            <a:off x="457200" y="274638"/>
            <a:ext cx="8229600" cy="1020762"/>
          </a:xfrm>
        </p:spPr>
        <p:txBody>
          <a:bodyPr>
            <a:normAutofit fontScale="90000"/>
          </a:bodyPr>
          <a:lstStyle/>
          <a:p>
            <a:pPr algn="ctr"/>
            <a:r>
              <a:rPr lang="en-US" b="0" dirty="0">
                <a:solidFill>
                  <a:schemeClr val="tx2">
                    <a:lumMod val="75000"/>
                  </a:schemeClr>
                </a:solidFill>
                <a:effectLst/>
              </a:rPr>
              <a:t>Credit Calculation where work rate is greater than home rate</a:t>
            </a:r>
          </a:p>
        </p:txBody>
      </p:sp>
      <p:pic>
        <p:nvPicPr>
          <p:cNvPr id="5" name="Picture 4">
            <a:extLst>
              <a:ext uri="{FF2B5EF4-FFF2-40B4-BE49-F238E27FC236}">
                <a16:creationId xmlns:a16="http://schemas.microsoft.com/office/drawing/2014/main" id="{FF9395FA-CA3A-4064-AC02-4ED783A44725}"/>
              </a:ext>
            </a:extLst>
          </p:cNvPr>
          <p:cNvPicPr>
            <a:picLocks noChangeAspect="1"/>
          </p:cNvPicPr>
          <p:nvPr/>
        </p:nvPicPr>
        <p:blipFill>
          <a:blip r:embed="rId3"/>
          <a:stretch>
            <a:fillRect/>
          </a:stretch>
        </p:blipFill>
        <p:spPr>
          <a:xfrm>
            <a:off x="328613" y="2133600"/>
            <a:ext cx="8486773" cy="2057400"/>
          </a:xfrm>
          <a:prstGeom prst="rect">
            <a:avLst/>
          </a:prstGeom>
        </p:spPr>
      </p:pic>
    </p:spTree>
    <p:extLst>
      <p:ext uri="{BB962C8B-B14F-4D97-AF65-F5344CB8AC3E}">
        <p14:creationId xmlns:p14="http://schemas.microsoft.com/office/powerpoint/2010/main" val="29673466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525963"/>
          </a:xfrm>
        </p:spPr>
        <p:txBody>
          <a:bodyPr>
            <a:normAutofit lnSpcReduction="10000"/>
          </a:bodyPr>
          <a:lstStyle/>
          <a:p>
            <a:pPr marL="880110" lvl="1" indent="-514350" algn="just">
              <a:buFont typeface="+mj-lt"/>
              <a:buAutoNum type="arabicPeriod"/>
            </a:pPr>
            <a:r>
              <a:rPr lang="en-US" dirty="0"/>
              <a:t>Individuals who have $0 income to report are exempt from having to file a final return with the collector. (If taxpayer had earnings in prior year and $0 in current they must file that year stating why)</a:t>
            </a:r>
          </a:p>
          <a:p>
            <a:pPr marL="880110" lvl="1" indent="-514350">
              <a:buFont typeface="+mj-lt"/>
              <a:buAutoNum type="arabicPeriod"/>
            </a:pPr>
            <a:endParaRPr lang="en-US" dirty="0"/>
          </a:p>
          <a:p>
            <a:pPr marL="880110" lvl="1" indent="-514350" algn="just">
              <a:buFont typeface="+mj-lt"/>
              <a:buAutoNum type="arabicPeriod"/>
            </a:pPr>
            <a:r>
              <a:rPr lang="en-US" dirty="0"/>
              <a:t>Tax administrators now have the right to abatement penalties and interest with approval of their client tax collection district.</a:t>
            </a:r>
          </a:p>
          <a:p>
            <a:pPr marL="880110" lvl="1" indent="-514350">
              <a:buFont typeface="+mj-lt"/>
              <a:buAutoNum type="arabicPeriod"/>
            </a:pPr>
            <a:endParaRPr lang="en-US" dirty="0"/>
          </a:p>
          <a:p>
            <a:pPr marL="880110" lvl="1" indent="-514350">
              <a:buFont typeface="+mj-lt"/>
              <a:buAutoNum type="arabicPeriod"/>
            </a:pPr>
            <a:r>
              <a:rPr lang="en-US" dirty="0"/>
              <a:t>All collectors must use the DCED approved forms in their exact format for Tax Year 2020 and forward. </a:t>
            </a:r>
          </a:p>
        </p:txBody>
      </p:sp>
      <p:sp>
        <p:nvSpPr>
          <p:cNvPr id="3" name="Title 2"/>
          <p:cNvSpPr>
            <a:spLocks noGrp="1"/>
          </p:cNvSpPr>
          <p:nvPr>
            <p:ph type="title"/>
          </p:nvPr>
        </p:nvSpPr>
        <p:spPr/>
        <p:txBody>
          <a:bodyPr>
            <a:normAutofit fontScale="90000"/>
          </a:bodyPr>
          <a:lstStyle/>
          <a:p>
            <a:pPr algn="ctr"/>
            <a:r>
              <a:rPr lang="en-US" sz="4000" b="0" dirty="0">
                <a:solidFill>
                  <a:schemeClr val="tx2">
                    <a:lumMod val="75000"/>
                  </a:schemeClr>
                </a:solidFill>
                <a:effectLst/>
              </a:rPr>
              <a:t>ACT -18 Changes Individual Filings</a:t>
            </a:r>
          </a:p>
        </p:txBody>
      </p:sp>
    </p:spTree>
    <p:extLst>
      <p:ext uri="{BB962C8B-B14F-4D97-AF65-F5344CB8AC3E}">
        <p14:creationId xmlns:p14="http://schemas.microsoft.com/office/powerpoint/2010/main" val="3070271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891"/>
          </a:xfrm>
        </p:spPr>
        <p:txBody>
          <a:bodyPr>
            <a:normAutofit fontScale="92500" lnSpcReduction="10000"/>
          </a:bodyPr>
          <a:lstStyle/>
          <a:p>
            <a:r>
              <a:rPr lang="en-US" sz="2300" dirty="0"/>
              <a:t>Common errors seen </a:t>
            </a:r>
          </a:p>
          <a:p>
            <a:endParaRPr lang="en-US" sz="1800" dirty="0"/>
          </a:p>
          <a:p>
            <a:pPr marL="566928" indent="-457200" algn="just">
              <a:buFont typeface="+mj-lt"/>
              <a:buAutoNum type="arabicPeriod"/>
            </a:pPr>
            <a:r>
              <a:rPr lang="en-US" sz="2300" dirty="0"/>
              <a:t>Taxable amounts reported to PA for early distributions from a retirement account (1099-R), not included on the local return. Since PA considers this income, it is taxed locally as well.</a:t>
            </a:r>
          </a:p>
          <a:p>
            <a:pPr marL="566928" indent="-457200" algn="just">
              <a:buFont typeface="+mj-lt"/>
              <a:buAutoNum type="arabicPeriod"/>
            </a:pPr>
            <a:endParaRPr lang="en-US" sz="2300" dirty="0"/>
          </a:p>
          <a:p>
            <a:pPr marL="566928" indent="-457200" algn="just">
              <a:buFont typeface="+mj-lt"/>
              <a:buAutoNum type="arabicPeriod"/>
            </a:pPr>
            <a:r>
              <a:rPr lang="en-US" sz="2300" dirty="0"/>
              <a:t>Requests for refunds on taxes withheld in work location that exceed the taxpayers resident tax rate. Funds remain in work location. If withheld in error – letter from employer stating such is required. </a:t>
            </a:r>
          </a:p>
          <a:p>
            <a:pPr marL="566928" indent="-457200">
              <a:buFont typeface="+mj-lt"/>
              <a:buAutoNum type="arabicPeriod"/>
            </a:pPr>
            <a:endParaRPr lang="en-US" sz="2500" dirty="0"/>
          </a:p>
          <a:p>
            <a:pPr marL="566928" indent="-457200">
              <a:buFont typeface="+mj-lt"/>
              <a:buAutoNum type="arabicPeriod"/>
            </a:pPr>
            <a:r>
              <a:rPr lang="en-US" sz="2500" dirty="0"/>
              <a:t>Taxpayers on extension have not notified collector of this fact.  </a:t>
            </a:r>
          </a:p>
        </p:txBody>
      </p:sp>
      <p:sp>
        <p:nvSpPr>
          <p:cNvPr id="3" name="Title 2"/>
          <p:cNvSpPr>
            <a:spLocks noGrp="1"/>
          </p:cNvSpPr>
          <p:nvPr>
            <p:ph type="title"/>
          </p:nvPr>
        </p:nvSpPr>
        <p:spPr/>
        <p:txBody>
          <a:bodyPr>
            <a:normAutofit/>
          </a:bodyPr>
          <a:lstStyle/>
          <a:p>
            <a:pPr algn="ctr"/>
            <a:r>
              <a:rPr lang="en-US" b="0" dirty="0">
                <a:solidFill>
                  <a:schemeClr val="tx2">
                    <a:lumMod val="75000"/>
                  </a:schemeClr>
                </a:solidFill>
                <a:effectLst/>
              </a:rPr>
              <a:t>Errors from the Field</a:t>
            </a:r>
          </a:p>
        </p:txBody>
      </p:sp>
    </p:spTree>
    <p:extLst>
      <p:ext uri="{BB962C8B-B14F-4D97-AF65-F5344CB8AC3E}">
        <p14:creationId xmlns:p14="http://schemas.microsoft.com/office/powerpoint/2010/main" val="38819942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7638"/>
            <a:ext cx="8229600" cy="4589653"/>
          </a:xfrm>
        </p:spPr>
        <p:txBody>
          <a:bodyPr>
            <a:normAutofit fontScale="92500" lnSpcReduction="20000"/>
          </a:bodyPr>
          <a:lstStyle/>
          <a:p>
            <a:r>
              <a:rPr lang="en-US" sz="2400" dirty="0"/>
              <a:t>Based on where employee physically reports to work each day or where EIT withholdings are attributed to. </a:t>
            </a:r>
          </a:p>
          <a:p>
            <a:endParaRPr lang="en-US" sz="2400" dirty="0"/>
          </a:p>
          <a:p>
            <a:r>
              <a:rPr lang="en-US" sz="2400" dirty="0"/>
              <a:t>If employee is now assigned to work from home and has done so for 90 or more consecutive days, their home is their work location. </a:t>
            </a:r>
          </a:p>
          <a:p>
            <a:endParaRPr lang="en-US" sz="2400" dirty="0"/>
          </a:p>
          <a:p>
            <a:pPr marL="452628" indent="-342900" algn="just">
              <a:buFont typeface="Wingdings" panose="05000000000000000000" pitchFamily="2" charset="2"/>
              <a:buChar char="Ø"/>
            </a:pPr>
            <a:r>
              <a:rPr lang="en-US" sz="2400" dirty="0"/>
              <a:t>As with EIT – Employer would be required to register the employee’s home as a work location and remit the tax based on that fact. </a:t>
            </a:r>
          </a:p>
          <a:p>
            <a:pPr algn="just">
              <a:buFont typeface="Wingdings" panose="05000000000000000000" pitchFamily="2" charset="2"/>
              <a:buChar char="Ø"/>
            </a:pPr>
            <a:endParaRPr lang="en-US" sz="2400" dirty="0"/>
          </a:p>
          <a:p>
            <a:pPr>
              <a:buFont typeface="Wingdings" panose="05000000000000000000" pitchFamily="2" charset="2"/>
              <a:buChar char="Ø"/>
            </a:pPr>
            <a:r>
              <a:rPr lang="en-US" sz="2400" dirty="0"/>
              <a:t>This change may require employer to register with a collector other than the EIT administrator for this tax type. </a:t>
            </a:r>
          </a:p>
        </p:txBody>
      </p:sp>
      <p:sp>
        <p:nvSpPr>
          <p:cNvPr id="3" name="Title 2"/>
          <p:cNvSpPr>
            <a:spLocks noGrp="1"/>
          </p:cNvSpPr>
          <p:nvPr>
            <p:ph type="title"/>
          </p:nvPr>
        </p:nvSpPr>
        <p:spPr/>
        <p:txBody>
          <a:bodyPr>
            <a:normAutofit/>
          </a:bodyPr>
          <a:lstStyle/>
          <a:p>
            <a:pPr algn="ctr"/>
            <a:r>
              <a:rPr lang="en-US" b="0" dirty="0">
                <a:solidFill>
                  <a:schemeClr val="tx2">
                    <a:lumMod val="75000"/>
                  </a:schemeClr>
                </a:solidFill>
                <a:effectLst/>
              </a:rPr>
              <a:t>Local Services Tax</a:t>
            </a:r>
          </a:p>
        </p:txBody>
      </p:sp>
    </p:spTree>
    <p:extLst>
      <p:ext uri="{BB962C8B-B14F-4D97-AF65-F5344CB8AC3E}">
        <p14:creationId xmlns:p14="http://schemas.microsoft.com/office/powerpoint/2010/main" val="22337250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7638"/>
            <a:ext cx="8229600" cy="4589653"/>
          </a:xfrm>
        </p:spPr>
        <p:txBody>
          <a:bodyPr>
            <a:normAutofit fontScale="92500" lnSpcReduction="20000"/>
          </a:bodyPr>
          <a:lstStyle/>
          <a:p>
            <a:r>
              <a:rPr lang="en-US" sz="2400" dirty="0"/>
              <a:t>If the tax rate is greater than $10.00, taxes is withheld on a weekly basis and remitted quarterly. </a:t>
            </a:r>
          </a:p>
          <a:p>
            <a:endParaRPr lang="en-US" sz="2400" dirty="0"/>
          </a:p>
          <a:p>
            <a:r>
              <a:rPr lang="en-US" sz="2400" dirty="0"/>
              <a:t>Rates greater than $10.00 require that the municipal portion have an income exemption of $12,000 per annum. </a:t>
            </a:r>
          </a:p>
          <a:p>
            <a:endParaRPr lang="en-US" sz="2400" dirty="0"/>
          </a:p>
          <a:p>
            <a:r>
              <a:rPr lang="en-US" sz="2400" dirty="0"/>
              <a:t>Income is based on earnings in that location only. </a:t>
            </a:r>
          </a:p>
          <a:p>
            <a:endParaRPr lang="en-US" sz="2400" dirty="0"/>
          </a:p>
          <a:p>
            <a:r>
              <a:rPr lang="en-US" sz="2400" dirty="0"/>
              <a:t>Employee is required to file Exemption form stating they will not make more that $12,000 in area. </a:t>
            </a:r>
          </a:p>
          <a:p>
            <a:endParaRPr lang="en-US" sz="2400" dirty="0"/>
          </a:p>
          <a:p>
            <a:r>
              <a:rPr lang="en-US" sz="2400" dirty="0"/>
              <a:t>If school district shares the tax, income exemption for their portion is based on their enactment. So employee may be exempt for municipal portion, but still owe SD. </a:t>
            </a:r>
          </a:p>
        </p:txBody>
      </p:sp>
      <p:sp>
        <p:nvSpPr>
          <p:cNvPr id="3" name="Title 2"/>
          <p:cNvSpPr>
            <a:spLocks noGrp="1"/>
          </p:cNvSpPr>
          <p:nvPr>
            <p:ph type="title"/>
          </p:nvPr>
        </p:nvSpPr>
        <p:spPr/>
        <p:txBody>
          <a:bodyPr>
            <a:normAutofit/>
          </a:bodyPr>
          <a:lstStyle/>
          <a:p>
            <a:pPr algn="ctr"/>
            <a:r>
              <a:rPr lang="en-US" b="0" dirty="0">
                <a:solidFill>
                  <a:schemeClr val="tx2">
                    <a:lumMod val="75000"/>
                  </a:schemeClr>
                </a:solidFill>
                <a:effectLst/>
              </a:rPr>
              <a:t>Local Services Tax</a:t>
            </a:r>
          </a:p>
        </p:txBody>
      </p:sp>
    </p:spTree>
    <p:extLst>
      <p:ext uri="{BB962C8B-B14F-4D97-AF65-F5344CB8AC3E}">
        <p14:creationId xmlns:p14="http://schemas.microsoft.com/office/powerpoint/2010/main" val="28398739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fontScale="55000" lnSpcReduction="20000"/>
          </a:bodyPr>
          <a:lstStyle/>
          <a:p>
            <a:endParaRPr lang="en-US" dirty="0"/>
          </a:p>
          <a:p>
            <a:r>
              <a:rPr lang="en-US" dirty="0"/>
              <a:t>Berkheimer Tax Innovations has been hard at work developing an exciting new mobile app to help make filing your local taxes easier and more convenient than ever. New features on our mobile app are now LIVE!</a:t>
            </a:r>
          </a:p>
          <a:p>
            <a:r>
              <a:rPr lang="en-US" b="1" dirty="0"/>
              <a:t>New Features:</a:t>
            </a:r>
            <a:endParaRPr lang="en-US" dirty="0"/>
          </a:p>
          <a:p>
            <a:pPr lvl="0"/>
            <a:r>
              <a:rPr lang="en-US" dirty="0"/>
              <a:t>If you need to respond to a correspondence or inquiry from our office, you can simply type in a quick response and take a pic of the correspondence and any supporting documentation that has been requested.  No need to write a letter or physically send in documents. Quick and easy is our goal.</a:t>
            </a:r>
          </a:p>
          <a:p>
            <a:pPr lvl="0"/>
            <a:r>
              <a:rPr lang="en-US" dirty="0"/>
              <a:t>If you have received a balance due letter or delinquent tax notice from us, you can now pay it through the app.</a:t>
            </a:r>
          </a:p>
          <a:p>
            <a:endParaRPr lang="en-US" b="1" dirty="0"/>
          </a:p>
          <a:p>
            <a:r>
              <a:rPr lang="en-US" b="1" dirty="0"/>
              <a:t>The App currently supports two types of filers:</a:t>
            </a:r>
            <a:endParaRPr lang="en-US" dirty="0"/>
          </a:p>
          <a:p>
            <a:pPr lvl="0"/>
            <a:r>
              <a:rPr lang="en-US" dirty="0"/>
              <a:t>If you have just a W2 and no other Schedules or Forms, you can easily file by just taking a picture of the W2 and entering a few fields. This should be a quick and easy way to file.</a:t>
            </a:r>
            <a:br>
              <a:rPr lang="en-US" dirty="0"/>
            </a:br>
            <a:r>
              <a:rPr lang="en-US" dirty="0"/>
              <a:t> </a:t>
            </a:r>
          </a:p>
          <a:p>
            <a:pPr lvl="0"/>
            <a:r>
              <a:rPr lang="en-US" dirty="0"/>
              <a:t>If you have a completed paper return that includes any type of schedule or form, you can use your phone or tablet to take pictures of each page and upload them as your filing.</a:t>
            </a:r>
            <a:br>
              <a:rPr lang="en-US" dirty="0"/>
            </a:br>
            <a:r>
              <a:rPr lang="en-US" dirty="0"/>
              <a:t> </a:t>
            </a:r>
          </a:p>
          <a:p>
            <a:r>
              <a:rPr lang="en-US" dirty="0"/>
              <a:t>If you moved during the tax year or lived out of state, then unfortunately you cannot file using the app at this time. </a:t>
            </a:r>
          </a:p>
          <a:p>
            <a:endParaRPr lang="en-US" dirty="0"/>
          </a:p>
          <a:p>
            <a:endParaRPr lang="en-US" dirty="0"/>
          </a:p>
        </p:txBody>
      </p:sp>
      <p:sp>
        <p:nvSpPr>
          <p:cNvPr id="3" name="Title 2"/>
          <p:cNvSpPr>
            <a:spLocks noGrp="1"/>
          </p:cNvSpPr>
          <p:nvPr>
            <p:ph type="title"/>
          </p:nvPr>
        </p:nvSpPr>
        <p:spPr>
          <a:xfrm>
            <a:off x="476816" y="685800"/>
            <a:ext cx="8229600" cy="533400"/>
          </a:xfrm>
        </p:spPr>
        <p:txBody>
          <a:bodyPr>
            <a:normAutofit fontScale="90000"/>
          </a:bodyPr>
          <a:lstStyle/>
          <a:p>
            <a:r>
              <a:rPr lang="en-US" sz="3100" dirty="0"/>
              <a:t>NEW FEATURES! Welcome to the </a:t>
            </a:r>
            <a:r>
              <a:rPr lang="en-US" sz="3100" dirty="0" err="1"/>
              <a:t>BerkApp</a:t>
            </a:r>
            <a:br>
              <a:rPr lang="en-US" dirty="0"/>
            </a:br>
            <a:endParaRPr lang="en-US" dirty="0"/>
          </a:p>
        </p:txBody>
      </p:sp>
    </p:spTree>
    <p:extLst>
      <p:ext uri="{BB962C8B-B14F-4D97-AF65-F5344CB8AC3E}">
        <p14:creationId xmlns:p14="http://schemas.microsoft.com/office/powerpoint/2010/main" val="23685351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p:cNvPicPr>
            <a:picLocks noGrp="1" noChangeAspect="1"/>
          </p:cNvPicPr>
          <p:nvPr>
            <p:ph idx="1"/>
          </p:nvPr>
        </p:nvPicPr>
        <p:blipFill>
          <a:blip r:embed="rId2"/>
          <a:stretch>
            <a:fillRect/>
          </a:stretch>
        </p:blipFill>
        <p:spPr>
          <a:xfrm>
            <a:off x="822000" y="838200"/>
            <a:ext cx="7500000" cy="5226600"/>
          </a:xfrm>
          <a:prstGeom prst="rect">
            <a:avLst/>
          </a:prstGeom>
        </p:spPr>
      </p:pic>
      <p:sp>
        <p:nvSpPr>
          <p:cNvPr id="3" name="Title 2"/>
          <p:cNvSpPr>
            <a:spLocks noGrp="1"/>
          </p:cNvSpPr>
          <p:nvPr>
            <p:ph type="title"/>
          </p:nvPr>
        </p:nvSpPr>
        <p:spPr>
          <a:xfrm>
            <a:off x="457200" y="274638"/>
            <a:ext cx="8229600" cy="563562"/>
          </a:xfrm>
        </p:spPr>
        <p:txBody>
          <a:bodyPr>
            <a:normAutofit fontScale="90000"/>
          </a:bodyPr>
          <a:lstStyle/>
          <a:p>
            <a:r>
              <a:rPr lang="en-US" dirty="0" err="1"/>
              <a:t>Berk</a:t>
            </a:r>
            <a:r>
              <a:rPr lang="en-US" dirty="0"/>
              <a:t>-APP</a:t>
            </a:r>
          </a:p>
        </p:txBody>
      </p:sp>
    </p:spTree>
    <p:extLst>
      <p:ext uri="{BB962C8B-B14F-4D97-AF65-F5344CB8AC3E}">
        <p14:creationId xmlns:p14="http://schemas.microsoft.com/office/powerpoint/2010/main" val="15351088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410199"/>
          </a:xfrm>
        </p:spPr>
        <p:txBody>
          <a:bodyPr>
            <a:normAutofit/>
          </a:bodyPr>
          <a:lstStyle/>
          <a:p>
            <a:r>
              <a:rPr lang="en-US" sz="2400" dirty="0"/>
              <a:t>James Hunt, Director of Governmental Relations</a:t>
            </a:r>
          </a:p>
          <a:p>
            <a:r>
              <a:rPr lang="en-US" sz="2400" dirty="0"/>
              <a:t>Berkheimer Tax Innovations</a:t>
            </a:r>
          </a:p>
          <a:p>
            <a:r>
              <a:rPr lang="en-US" sz="2000" dirty="0"/>
              <a:t>50 N. Seventh St.</a:t>
            </a:r>
          </a:p>
          <a:p>
            <a:r>
              <a:rPr lang="en-US" sz="2000" dirty="0"/>
              <a:t>Bangor,  PA 18013</a:t>
            </a:r>
          </a:p>
          <a:p>
            <a:pPr lvl="1"/>
            <a:r>
              <a:rPr lang="en-US" sz="1800" dirty="0"/>
              <a:t>(800) 360-8989 ext. 2156 </a:t>
            </a:r>
          </a:p>
          <a:p>
            <a:pPr lvl="1"/>
            <a:r>
              <a:rPr lang="en-US" sz="1800" dirty="0"/>
              <a:t>(610) 588-5765 (fax)</a:t>
            </a:r>
          </a:p>
          <a:p>
            <a:pPr lvl="1"/>
            <a:r>
              <a:rPr lang="en-US" sz="1800" dirty="0">
                <a:hlinkClick r:id="rId3"/>
              </a:rPr>
              <a:t>jhunt@hab-inc.com</a:t>
            </a:r>
            <a:endParaRPr lang="en-US" sz="1800" dirty="0"/>
          </a:p>
          <a:p>
            <a:pPr lvl="1"/>
            <a:endParaRPr lang="en-US" sz="1400" dirty="0"/>
          </a:p>
          <a:p>
            <a:pPr lvl="1"/>
            <a:r>
              <a:rPr lang="en-US" u="sng">
                <a:hlinkClick r:id="rId4"/>
              </a:rPr>
              <a:t>www</a:t>
            </a:r>
            <a:r>
              <a:rPr lang="en-US" u="sng" dirty="0">
                <a:hlinkClick r:id="rId4"/>
              </a:rPr>
              <a:t>.hab-inc.com</a:t>
            </a:r>
            <a:r>
              <a:rPr lang="en-US" dirty="0"/>
              <a:t> – </a:t>
            </a:r>
            <a:r>
              <a:rPr lang="en-US" b="1" dirty="0"/>
              <a:t>ACT 32 Information</a:t>
            </a:r>
          </a:p>
          <a:p>
            <a:pPr lvl="1"/>
            <a:endParaRPr lang="en-US" sz="1400" b="1" dirty="0"/>
          </a:p>
        </p:txBody>
      </p:sp>
      <p:sp>
        <p:nvSpPr>
          <p:cNvPr id="2" name="Title 1"/>
          <p:cNvSpPr>
            <a:spLocks noGrp="1"/>
          </p:cNvSpPr>
          <p:nvPr>
            <p:ph type="title"/>
          </p:nvPr>
        </p:nvSpPr>
        <p:spPr/>
        <p:txBody>
          <a:bodyPr>
            <a:normAutofit/>
          </a:bodyPr>
          <a:lstStyle/>
          <a:p>
            <a:pPr algn="ctr"/>
            <a:r>
              <a:rPr lang="en-US" b="0" dirty="0">
                <a:solidFill>
                  <a:schemeClr val="tx2">
                    <a:lumMod val="75000"/>
                  </a:schemeClr>
                </a:solidFill>
                <a:effectLst/>
              </a:rPr>
              <a:t>Contact information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47800"/>
            <a:ext cx="8839200" cy="5181600"/>
          </a:xfrm>
        </p:spPr>
        <p:txBody>
          <a:bodyPr/>
          <a:lstStyle/>
          <a:p>
            <a:r>
              <a:rPr lang="en-US" sz="2400" dirty="0"/>
              <a:t>There are two tax rates that an employer must consider when calculating the proper amount of tax to withhold. They are based on the DCED’s Official Tax Register. </a:t>
            </a:r>
          </a:p>
          <a:p>
            <a:r>
              <a:rPr lang="en-US" sz="2400" dirty="0"/>
              <a:t> </a:t>
            </a:r>
          </a:p>
          <a:p>
            <a:pPr lvl="1"/>
            <a:r>
              <a:rPr lang="en-US" sz="2200" dirty="0"/>
              <a:t>The employees resident tax rate or, </a:t>
            </a:r>
          </a:p>
          <a:p>
            <a:pPr lvl="1"/>
            <a:r>
              <a:rPr lang="en-US" sz="2200" dirty="0"/>
              <a:t>The non-resident tax rate for the jurisdiction where the business is located</a:t>
            </a:r>
          </a:p>
          <a:p>
            <a:endParaRPr lang="en-US" sz="1400" dirty="0"/>
          </a:p>
          <a:p>
            <a:r>
              <a:rPr lang="en-US" sz="2400" dirty="0"/>
              <a:t>If a community where a person works has a non-resident tax, and that tax rate is higher than the tax rate where that person lives, the community where he or she works is entitled to the difference</a:t>
            </a:r>
            <a:r>
              <a:rPr lang="en-US" sz="1600" dirty="0"/>
              <a:t>. </a:t>
            </a:r>
          </a:p>
          <a:p>
            <a:pPr>
              <a:buNone/>
            </a:pPr>
            <a:endParaRPr lang="en-US" dirty="0"/>
          </a:p>
        </p:txBody>
      </p:sp>
      <p:sp>
        <p:nvSpPr>
          <p:cNvPr id="8" name="Title 3"/>
          <p:cNvSpPr>
            <a:spLocks noGrp="1"/>
          </p:cNvSpPr>
          <p:nvPr>
            <p:ph type="title"/>
          </p:nvPr>
        </p:nvSpPr>
        <p:spPr>
          <a:xfrm>
            <a:off x="457200" y="533400"/>
            <a:ext cx="8229600" cy="914400"/>
          </a:xfrm>
        </p:spPr>
        <p:txBody>
          <a:bodyPr>
            <a:normAutofit/>
          </a:bodyPr>
          <a:lstStyle/>
          <a:p>
            <a:pPr algn="ctr"/>
            <a:r>
              <a:rPr lang="en-US" sz="3500" b="0" dirty="0">
                <a:solidFill>
                  <a:schemeClr val="tx2">
                    <a:lumMod val="75000"/>
                  </a:schemeClr>
                </a:solidFill>
                <a:effectLst/>
              </a:rPr>
              <a:t>Employer Withholding Requirements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371600"/>
            <a:ext cx="8763000" cy="4876800"/>
          </a:xfrm>
        </p:spPr>
        <p:txBody>
          <a:bodyPr>
            <a:normAutofit/>
          </a:bodyPr>
          <a:lstStyle/>
          <a:p>
            <a:pPr>
              <a:lnSpc>
                <a:spcPct val="90000"/>
              </a:lnSpc>
            </a:pPr>
            <a:r>
              <a:rPr lang="en-US" sz="2400" dirty="0"/>
              <a:t>Employers who have furloughed their employees to work from home due to COVID-19 are required to register the employee’s home as a work site if: </a:t>
            </a:r>
          </a:p>
          <a:p>
            <a:pPr>
              <a:lnSpc>
                <a:spcPct val="90000"/>
              </a:lnSpc>
            </a:pPr>
            <a:endParaRPr lang="en-US" sz="1600" dirty="0"/>
          </a:p>
          <a:p>
            <a:pPr lvl="1"/>
            <a:r>
              <a:rPr lang="en-US" sz="2000" dirty="0"/>
              <a:t>Work assignment has been for a period exceeding 90 days even if considered temporary</a:t>
            </a:r>
          </a:p>
          <a:p>
            <a:pPr lvl="1"/>
            <a:endParaRPr lang="en-US" sz="2000" dirty="0"/>
          </a:p>
          <a:p>
            <a:pPr lvl="1"/>
            <a:r>
              <a:rPr lang="en-US" sz="2000" dirty="0"/>
              <a:t>Or if the change has been made permanent for the foreseeable future. </a:t>
            </a:r>
          </a:p>
          <a:p>
            <a:pPr lvl="1"/>
            <a:endParaRPr lang="en-US" sz="2000" dirty="0"/>
          </a:p>
          <a:p>
            <a:pPr lvl="1"/>
            <a:r>
              <a:rPr lang="en-US" sz="2000" dirty="0"/>
              <a:t>This requirement applies to employers located in the City of Philadelphia as well. </a:t>
            </a:r>
          </a:p>
        </p:txBody>
      </p:sp>
      <p:sp>
        <p:nvSpPr>
          <p:cNvPr id="4" name="Title 3"/>
          <p:cNvSpPr>
            <a:spLocks noGrp="1"/>
          </p:cNvSpPr>
          <p:nvPr>
            <p:ph type="title"/>
          </p:nvPr>
        </p:nvSpPr>
        <p:spPr/>
        <p:txBody>
          <a:bodyPr>
            <a:noAutofit/>
          </a:bodyPr>
          <a:lstStyle/>
          <a:p>
            <a:pPr algn="ctr"/>
            <a:r>
              <a:rPr lang="en-US" b="0" dirty="0">
                <a:solidFill>
                  <a:schemeClr val="tx2">
                    <a:lumMod val="75000"/>
                  </a:schemeClr>
                </a:solidFill>
                <a:effectLst/>
              </a:rPr>
              <a:t>Employer filing requirements</a:t>
            </a:r>
          </a:p>
        </p:txBody>
      </p:sp>
    </p:spTree>
    <p:extLst>
      <p:ext uri="{BB962C8B-B14F-4D97-AF65-F5344CB8AC3E}">
        <p14:creationId xmlns:p14="http://schemas.microsoft.com/office/powerpoint/2010/main" val="2507107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371600"/>
            <a:ext cx="8763000" cy="4876800"/>
          </a:xfrm>
        </p:spPr>
        <p:txBody>
          <a:bodyPr>
            <a:normAutofit/>
          </a:bodyPr>
          <a:lstStyle/>
          <a:p>
            <a:pPr>
              <a:lnSpc>
                <a:spcPct val="90000"/>
              </a:lnSpc>
            </a:pPr>
            <a:r>
              <a:rPr lang="en-US" sz="2400" dirty="0"/>
              <a:t>Employers must file a quarterly return and are required to pay the amount of tax withheld during the preceding period at that time. </a:t>
            </a:r>
          </a:p>
          <a:p>
            <a:pPr>
              <a:lnSpc>
                <a:spcPct val="90000"/>
              </a:lnSpc>
            </a:pPr>
            <a:endParaRPr lang="en-US" sz="1600" dirty="0"/>
          </a:p>
          <a:p>
            <a:pPr>
              <a:lnSpc>
                <a:spcPct val="90000"/>
              </a:lnSpc>
            </a:pPr>
            <a:r>
              <a:rPr lang="en-US" sz="2400" dirty="0"/>
              <a:t>Businesses with places of employment in multiple counties can choose to submit  all of their  withholding information and payments to one county collector, to do so the employer must agree to: </a:t>
            </a:r>
          </a:p>
          <a:p>
            <a:pPr>
              <a:lnSpc>
                <a:spcPct val="90000"/>
              </a:lnSpc>
            </a:pPr>
            <a:endParaRPr lang="en-US" sz="1600" dirty="0"/>
          </a:p>
          <a:p>
            <a:pPr lvl="2">
              <a:lnSpc>
                <a:spcPct val="90000"/>
              </a:lnSpc>
            </a:pPr>
            <a:r>
              <a:rPr lang="en-US" dirty="0"/>
              <a:t>Give 30 day notice to the Collector they intend to file with</a:t>
            </a:r>
          </a:p>
          <a:p>
            <a:pPr lvl="2">
              <a:lnSpc>
                <a:spcPct val="90000"/>
              </a:lnSpc>
            </a:pPr>
            <a:r>
              <a:rPr lang="en-US" dirty="0"/>
              <a:t>Notify all of tax entities it has locations in of their intent to file one consolidated return</a:t>
            </a:r>
          </a:p>
          <a:p>
            <a:pPr lvl="2">
              <a:lnSpc>
                <a:spcPct val="90000"/>
              </a:lnSpc>
            </a:pPr>
            <a:r>
              <a:rPr lang="en-US" dirty="0"/>
              <a:t>file electronically </a:t>
            </a:r>
          </a:p>
          <a:p>
            <a:pPr lvl="2">
              <a:lnSpc>
                <a:spcPct val="90000"/>
              </a:lnSpc>
            </a:pPr>
            <a:r>
              <a:rPr lang="en-US" dirty="0"/>
              <a:t>file every 30 days</a:t>
            </a:r>
          </a:p>
          <a:p>
            <a:endParaRPr lang="en-US" dirty="0"/>
          </a:p>
        </p:txBody>
      </p:sp>
      <p:sp>
        <p:nvSpPr>
          <p:cNvPr id="4" name="Title 3"/>
          <p:cNvSpPr>
            <a:spLocks noGrp="1"/>
          </p:cNvSpPr>
          <p:nvPr>
            <p:ph type="title"/>
          </p:nvPr>
        </p:nvSpPr>
        <p:spPr/>
        <p:txBody>
          <a:bodyPr>
            <a:noAutofit/>
          </a:bodyPr>
          <a:lstStyle/>
          <a:p>
            <a:pPr algn="ctr"/>
            <a:r>
              <a:rPr lang="en-US" b="0" dirty="0">
                <a:solidFill>
                  <a:schemeClr val="tx2">
                    <a:lumMod val="75000"/>
                  </a:schemeClr>
                </a:solidFill>
                <a:effectLst/>
              </a:rPr>
              <a:t>Employer filing requirements</a:t>
            </a:r>
          </a:p>
        </p:txBody>
      </p:sp>
    </p:spTree>
    <p:extLst>
      <p:ext uri="{BB962C8B-B14F-4D97-AF65-F5344CB8AC3E}">
        <p14:creationId xmlns:p14="http://schemas.microsoft.com/office/powerpoint/2010/main" val="3500131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FontTx/>
              <a:buNone/>
            </a:pPr>
            <a:r>
              <a:rPr lang="en-US" sz="2400" dirty="0"/>
              <a:t>Employers must provide:</a:t>
            </a:r>
          </a:p>
          <a:p>
            <a:pPr>
              <a:buFontTx/>
              <a:buNone/>
            </a:pPr>
            <a:endParaRPr lang="en-US" sz="1800" dirty="0"/>
          </a:p>
          <a:p>
            <a:pPr lvl="1"/>
            <a:r>
              <a:rPr lang="en-US" sz="2400" dirty="0"/>
              <a:t>Each employee’s name, address, and social security number. </a:t>
            </a:r>
            <a:r>
              <a:rPr lang="en-US" dirty="0"/>
              <a:t>(Address cannot be a PO Box, must be street name and house number)</a:t>
            </a:r>
          </a:p>
          <a:p>
            <a:pPr lvl="1"/>
            <a:endParaRPr lang="en-US" dirty="0"/>
          </a:p>
          <a:p>
            <a:pPr lvl="1"/>
            <a:r>
              <a:rPr lang="en-US" sz="2400" dirty="0"/>
              <a:t>Each employee’s compensation during prior 3 months. (</a:t>
            </a:r>
            <a:r>
              <a:rPr lang="en-US" sz="2200" dirty="0"/>
              <a:t>Or the prior month if using statewide option</a:t>
            </a:r>
            <a:r>
              <a:rPr lang="en-US" sz="2400" dirty="0"/>
              <a:t>)</a:t>
            </a:r>
          </a:p>
          <a:p>
            <a:pPr lvl="1"/>
            <a:endParaRPr lang="en-US" sz="2400" dirty="0"/>
          </a:p>
          <a:p>
            <a:pPr lvl="1"/>
            <a:r>
              <a:rPr lang="en-US" sz="2400" dirty="0"/>
              <a:t>Tax amount deducted from each employee.</a:t>
            </a:r>
          </a:p>
          <a:p>
            <a:pPr lvl="1"/>
            <a:endParaRPr lang="en-US" sz="2400" dirty="0"/>
          </a:p>
          <a:p>
            <a:pPr lvl="1"/>
            <a:r>
              <a:rPr lang="en-US" sz="2400" dirty="0"/>
              <a:t>Provide the proper Political </a:t>
            </a:r>
            <a:r>
              <a:rPr lang="en-US" dirty="0"/>
              <a:t>Subdivision Code for each employee. </a:t>
            </a:r>
            <a:endParaRPr lang="en-US" sz="2400" dirty="0"/>
          </a:p>
        </p:txBody>
      </p:sp>
      <p:sp>
        <p:nvSpPr>
          <p:cNvPr id="2" name="Title 1"/>
          <p:cNvSpPr>
            <a:spLocks noGrp="1"/>
          </p:cNvSpPr>
          <p:nvPr>
            <p:ph type="title"/>
          </p:nvPr>
        </p:nvSpPr>
        <p:spPr/>
        <p:txBody>
          <a:bodyPr/>
          <a:lstStyle/>
          <a:p>
            <a:r>
              <a:rPr lang="en-US" b="0" dirty="0">
                <a:solidFill>
                  <a:schemeClr val="tx2">
                    <a:lumMod val="75000"/>
                  </a:schemeClr>
                </a:solidFill>
                <a:effectLst/>
              </a:rPr>
              <a:t>Employer Filing requirements</a:t>
            </a:r>
            <a:endParaRPr lang="en-US" dirty="0"/>
          </a:p>
        </p:txBody>
      </p:sp>
      <p:sp>
        <p:nvSpPr>
          <p:cNvPr id="182276" name="Slide Number Placeholder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endParaRPr lang="en-US" sz="1400" dirty="0">
              <a:cs typeface="Arial" charset="0"/>
            </a:endParaRPr>
          </a:p>
        </p:txBody>
      </p:sp>
      <p:sp>
        <p:nvSpPr>
          <p:cNvPr id="5" name="Title 3"/>
          <p:cNvSpPr txBox="1">
            <a:spLocks/>
          </p:cNvSpPr>
          <p:nvPr/>
        </p:nvSpPr>
        <p:spPr>
          <a:xfrm>
            <a:off x="457200" y="304800"/>
            <a:ext cx="8229600" cy="9906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4100" i="0" u="none" strike="noStrike" kern="1200" cap="none" spc="0" normalizeH="0" baseline="0" noProof="0" dirty="0">
              <a:ln w="500">
                <a:solidFill>
                  <a:schemeClr val="tx2">
                    <a:shade val="20000"/>
                    <a:satMod val="350000"/>
                  </a:schemeClr>
                </a:solidFill>
              </a:ln>
              <a:solidFill>
                <a:schemeClr val="tx2">
                  <a:lumMod val="75000"/>
                </a:schemeClr>
              </a:solidFill>
              <a:uLnTx/>
              <a:uFillTx/>
              <a:latin typeface="+mj-lt"/>
              <a:ea typeface="+mj-ea"/>
              <a:cs typeface="+mj-cs"/>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219200"/>
            <a:ext cx="8229600" cy="4876800"/>
          </a:xfrm>
        </p:spPr>
        <p:txBody>
          <a:bodyPr>
            <a:normAutofit lnSpcReduction="10000"/>
          </a:bodyPr>
          <a:lstStyle/>
          <a:p>
            <a:pPr>
              <a:buFontTx/>
              <a:buNone/>
            </a:pPr>
            <a:r>
              <a:rPr lang="en-US" sz="2400" dirty="0"/>
              <a:t>Employers must provide</a:t>
            </a:r>
          </a:p>
          <a:p>
            <a:pPr>
              <a:buFontTx/>
              <a:buNone/>
            </a:pPr>
            <a:endParaRPr lang="en-US" sz="1600" dirty="0"/>
          </a:p>
          <a:p>
            <a:pPr lvl="1" algn="just"/>
            <a:r>
              <a:rPr lang="en-US" sz="2400" dirty="0"/>
              <a:t>If an employee moves during the reporting period, the employer will need to list the employee’s wages attributed to each PSD separately on the return filed. </a:t>
            </a:r>
          </a:p>
          <a:p>
            <a:pPr lvl="1" algn="just"/>
            <a:endParaRPr lang="en-US" dirty="0"/>
          </a:p>
          <a:p>
            <a:pPr lvl="1" algn="just"/>
            <a:r>
              <a:rPr lang="en-US" sz="2400" dirty="0"/>
              <a:t>Beginning with the 2018 Tax Year, the information to be shown in the “Locality Box” on the W-2 will be the 6 digit PSD code for where the employee was employed for the wages shown. If the filer is utilizing the statewide option, they will be required to provide the 2 digit County code to whom the funds were sent to as well.  </a:t>
            </a:r>
          </a:p>
          <a:p>
            <a:pPr lvl="1"/>
            <a:endParaRPr lang="en-US" sz="2400" dirty="0"/>
          </a:p>
        </p:txBody>
      </p:sp>
      <p:sp>
        <p:nvSpPr>
          <p:cNvPr id="182276" name="Slide Number Placeholder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endParaRPr lang="en-US" sz="1400" dirty="0">
              <a:cs typeface="Arial" charset="0"/>
            </a:endParaRPr>
          </a:p>
        </p:txBody>
      </p:sp>
      <p:sp>
        <p:nvSpPr>
          <p:cNvPr id="5" name="Title 3"/>
          <p:cNvSpPr txBox="1">
            <a:spLocks/>
          </p:cNvSpPr>
          <p:nvPr/>
        </p:nvSpPr>
        <p:spPr>
          <a:xfrm>
            <a:off x="457200" y="304800"/>
            <a:ext cx="8229600" cy="838200"/>
          </a:xfrm>
          <a:prstGeom prst="rect">
            <a:avLst/>
          </a:prstGeom>
        </p:spPr>
        <p:txBody>
          <a:bodyPr/>
          <a:lstStyle/>
          <a:p>
            <a:pPr lvl="0" algn="ctr" eaLnBrk="0" hangingPunct="0">
              <a:defRPr/>
            </a:pPr>
            <a:r>
              <a:rPr lang="en-US" sz="4100" dirty="0">
                <a:solidFill>
                  <a:schemeClr val="tx2">
                    <a:lumMod val="75000"/>
                  </a:schemeClr>
                </a:solidFill>
                <a:latin typeface="+mj-lt"/>
              </a:rPr>
              <a:t>Employer filing requirements</a:t>
            </a:r>
            <a:endParaRPr kumimoji="0" lang="en-US" sz="4100" i="0" u="none" strike="noStrike" kern="1200" cap="none" spc="0" normalizeH="0" baseline="0" noProof="0" dirty="0">
              <a:ln w="500">
                <a:solidFill>
                  <a:schemeClr val="tx2">
                    <a:shade val="20000"/>
                    <a:satMod val="350000"/>
                  </a:schemeClr>
                </a:solidFill>
              </a:ln>
              <a:solidFill>
                <a:schemeClr val="tx2">
                  <a:lumMod val="75000"/>
                </a:schemeClr>
              </a:solidFill>
              <a:uLnTx/>
              <a:uFillTx/>
              <a:latin typeface="+mj-lt"/>
              <a:ea typeface="+mj-ea"/>
              <a:cs typeface="+mj-cs"/>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ctr"/>
            <a:r>
              <a:rPr lang="en-US" dirty="0">
                <a:effectLst/>
              </a:rPr>
              <a:t>W-2 Information </a:t>
            </a:r>
          </a:p>
        </p:txBody>
      </p:sp>
      <p:sp>
        <p:nvSpPr>
          <p:cNvPr id="3" name="Content Placeholder 2"/>
          <p:cNvSpPr>
            <a:spLocks noGrp="1"/>
          </p:cNvSpPr>
          <p:nvPr>
            <p:ph idx="1"/>
          </p:nvPr>
        </p:nvSpPr>
        <p:spPr>
          <a:xfrm>
            <a:off x="457200" y="1143000"/>
            <a:ext cx="8229600" cy="5029200"/>
          </a:xfrm>
        </p:spPr>
        <p:txBody>
          <a:bodyPr>
            <a:noAutofit/>
          </a:bodyPr>
          <a:lstStyle/>
          <a:p>
            <a:r>
              <a:rPr lang="en-US" sz="2200" dirty="0"/>
              <a:t>Information in Box 18 should indicate total wages paid in 2022 as reported to PSD # shown in Box 20</a:t>
            </a:r>
          </a:p>
          <a:p>
            <a:r>
              <a:rPr lang="en-US" sz="2200" dirty="0"/>
              <a:t>Box 19 should indicate taxes remitted to the county collector for PSD # in Box 20</a:t>
            </a:r>
          </a:p>
          <a:p>
            <a:r>
              <a:rPr lang="en-US" sz="2200" dirty="0"/>
              <a:t>Information to be placed into Box 20 of the 2022 W-2 is to be the 6 Digit PSD # of the location that the wages are attributed to. </a:t>
            </a:r>
          </a:p>
          <a:p>
            <a:r>
              <a:rPr lang="en-US" sz="2200" dirty="0"/>
              <a:t>If taxpayer had funds submitted for work in multiple PSD #’s (such as in wages reported to City of Philadelphia) these must be shown as separate line items or on separate W-2’s. </a:t>
            </a:r>
          </a:p>
          <a:p>
            <a:r>
              <a:rPr lang="en-US" sz="2200" dirty="0"/>
              <a:t>For employers using the statewide filing option they must also include 2 digit county code funds sent to as well. (Example – Wal Mart W-2: 460101-46)</a:t>
            </a:r>
          </a:p>
        </p:txBody>
      </p:sp>
    </p:spTree>
    <p:extLst>
      <p:ext uri="{BB962C8B-B14F-4D97-AF65-F5344CB8AC3E}">
        <p14:creationId xmlns:p14="http://schemas.microsoft.com/office/powerpoint/2010/main" val="572070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BD13752-F3B8-43DE-A6BC-B1B58B234A16}"/>
              </a:ext>
            </a:extLst>
          </p:cNvPr>
          <p:cNvPicPr>
            <a:picLocks noChangeAspect="1"/>
          </p:cNvPicPr>
          <p:nvPr/>
        </p:nvPicPr>
        <p:blipFill>
          <a:blip r:embed="rId3"/>
          <a:stretch>
            <a:fillRect/>
          </a:stretch>
        </p:blipFill>
        <p:spPr>
          <a:xfrm>
            <a:off x="457200" y="228600"/>
            <a:ext cx="8839200" cy="5610047"/>
          </a:xfrm>
          <a:prstGeom prst="rect">
            <a:avLst/>
          </a:prstGeom>
        </p:spPr>
      </p:pic>
    </p:spTree>
    <p:extLst>
      <p:ext uri="{BB962C8B-B14F-4D97-AF65-F5344CB8AC3E}">
        <p14:creationId xmlns:p14="http://schemas.microsoft.com/office/powerpoint/2010/main" val="15779774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FD9350CF57579468F3C7EBD0104D85A" ma:contentTypeVersion="0" ma:contentTypeDescription="Create a new document." ma:contentTypeScope="" ma:versionID="43fd047f93c933252e2b2635f035f0f9">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478DAF2-7474-41F6-B33E-1A0CDB80FD23}">
  <ds:schemaRefs>
    <ds:schemaRef ds:uri="http://purl.org/dc/dcmitype/"/>
    <ds:schemaRef ds:uri="http://www.w3.org/XML/1998/namespace"/>
    <ds:schemaRef ds:uri="http://schemas.microsoft.com/office/2006/documentManagement/types"/>
    <ds:schemaRef ds:uri="http://schemas.microsoft.com/office/2006/metadata/properties"/>
    <ds:schemaRef ds:uri="http://purl.org/dc/terms/"/>
    <ds:schemaRef ds:uri="http://purl.org/dc/elements/1.1/"/>
    <ds:schemaRef ds:uri="http://schemas.openxmlformats.org/package/2006/metadata/core-properties"/>
  </ds:schemaRefs>
</ds:datastoreItem>
</file>

<file path=customXml/itemProps2.xml><?xml version="1.0" encoding="utf-8"?>
<ds:datastoreItem xmlns:ds="http://schemas.openxmlformats.org/officeDocument/2006/customXml" ds:itemID="{378A90CA-B8C3-4CC5-A43A-972B2393DE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0AF51426-8A66-4DA8-AC55-DEA5579345C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Concourse</Template>
  <TotalTime>13107</TotalTime>
  <Words>2214</Words>
  <Application>Microsoft Office PowerPoint</Application>
  <PresentationFormat>On-screen Show (4:3)</PresentationFormat>
  <Paragraphs>244</Paragraphs>
  <Slides>28</Slides>
  <Notes>17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7" baseType="lpstr">
      <vt:lpstr>Arial</vt:lpstr>
      <vt:lpstr>Lucida Sans Unicode</vt:lpstr>
      <vt:lpstr>Times New Roman</vt:lpstr>
      <vt:lpstr>Verdana</vt:lpstr>
      <vt:lpstr>Wingdings</vt:lpstr>
      <vt:lpstr>Wingdings 2</vt:lpstr>
      <vt:lpstr>Wingdings 3</vt:lpstr>
      <vt:lpstr>Concourse</vt:lpstr>
      <vt:lpstr>Document</vt:lpstr>
      <vt:lpstr>Local Tax Overview</vt:lpstr>
      <vt:lpstr>Employer requirements</vt:lpstr>
      <vt:lpstr>Employer Withholding Requirements</vt:lpstr>
      <vt:lpstr>Employer filing requirements</vt:lpstr>
      <vt:lpstr>Employer filing requirements</vt:lpstr>
      <vt:lpstr>Employer Filing requirements</vt:lpstr>
      <vt:lpstr>PowerPoint Presentation</vt:lpstr>
      <vt:lpstr>W-2 Information </vt:lpstr>
      <vt:lpstr>PowerPoint Presentation</vt:lpstr>
      <vt:lpstr>PowerPoint Presentation</vt:lpstr>
      <vt:lpstr>Individual Filings</vt:lpstr>
      <vt:lpstr>Individual Filings</vt:lpstr>
      <vt:lpstr>City of Philadelphia – Wage tax</vt:lpstr>
      <vt:lpstr>City of Philadelphia – Wage tax</vt:lpstr>
      <vt:lpstr>City of Philadelphia – Wage tax</vt:lpstr>
      <vt:lpstr>Out of State Credit</vt:lpstr>
      <vt:lpstr>Out of State Credit</vt:lpstr>
      <vt:lpstr>Act 172 of 2016/Act 191 of 2020</vt:lpstr>
      <vt:lpstr>Act 172 of 2016/Act 191 of 2020</vt:lpstr>
      <vt:lpstr>ACT   172  Sample </vt:lpstr>
      <vt:lpstr>Credit Calculation where work rate is greater than home rate</vt:lpstr>
      <vt:lpstr>ACT -18 Changes Individual Filings</vt:lpstr>
      <vt:lpstr>Errors from the Field</vt:lpstr>
      <vt:lpstr>Local Services Tax</vt:lpstr>
      <vt:lpstr>Local Services Tax</vt:lpstr>
      <vt:lpstr>NEW FEATURES! Welcome to the BerkApp </vt:lpstr>
      <vt:lpstr>Berk-APP</vt:lpstr>
      <vt:lpstr>Contact information</vt:lpstr>
    </vt:vector>
  </TitlesOfParts>
  <Company>Keystone Muncipal Collections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Taxation</dc:title>
  <dc:creator>James Hunt</dc:creator>
  <cp:lastModifiedBy>James Hunt</cp:lastModifiedBy>
  <cp:revision>678</cp:revision>
  <cp:lastPrinted>2020-01-20T15:07:58Z</cp:lastPrinted>
  <dcterms:created xsi:type="dcterms:W3CDTF">2003-05-05T18:10:46Z</dcterms:created>
  <dcterms:modified xsi:type="dcterms:W3CDTF">2023-01-06T20:23:25Z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0x010100EFD9350CF57579468F3C7EBD0104D85A</vt:lpwstr>
  </property>
</Properties>
</file>